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50" r:id="rId2"/>
    <p:sldMasterId id="2147483978" r:id="rId3"/>
    <p:sldMasterId id="2147483996" r:id="rId4"/>
    <p:sldMasterId id="2147484010" r:id="rId5"/>
  </p:sldMasterIdLst>
  <p:notesMasterIdLst>
    <p:notesMasterId r:id="rId22"/>
  </p:notesMasterIdLst>
  <p:sldIdLst>
    <p:sldId id="627" r:id="rId6"/>
    <p:sldId id="628" r:id="rId7"/>
    <p:sldId id="337" r:id="rId8"/>
    <p:sldId id="639" r:id="rId9"/>
    <p:sldId id="266" r:id="rId10"/>
    <p:sldId id="339" r:id="rId11"/>
    <p:sldId id="636" r:id="rId12"/>
    <p:sldId id="637" r:id="rId13"/>
    <p:sldId id="604" r:id="rId14"/>
    <p:sldId id="606" r:id="rId15"/>
    <p:sldId id="482" r:id="rId16"/>
    <p:sldId id="613" r:id="rId17"/>
    <p:sldId id="334" r:id="rId18"/>
    <p:sldId id="344" r:id="rId19"/>
    <p:sldId id="638" r:id="rId20"/>
    <p:sldId id="619" r:id="rId21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ADD4"/>
    <a:srgbClr val="2E75B6"/>
    <a:srgbClr val="000000"/>
    <a:srgbClr val="37CBFF"/>
    <a:srgbClr val="08A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04" autoAdjust="0"/>
    <p:restoredTop sz="92949" autoAdjust="0"/>
  </p:normalViewPr>
  <p:slideViewPr>
    <p:cSldViewPr snapToGrid="0">
      <p:cViewPr varScale="1">
        <p:scale>
          <a:sx n="106" d="100"/>
          <a:sy n="106" d="100"/>
        </p:scale>
        <p:origin x="24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2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>
              <a:defRPr sz="1200"/>
            </a:lvl1pPr>
          </a:lstStyle>
          <a:p>
            <a:fld id="{DDBFE4E9-02EA-471C-8BA2-3AC24558CFDE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1" rIns="91422" bIns="4571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22" tIns="45711" rIns="91422" bIns="4571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2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2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>
              <a:defRPr sz="1200"/>
            </a:lvl1pPr>
          </a:lstStyle>
          <a:p>
            <a:fld id="{560FE1F0-6FD9-4C48-A863-D1D8173EC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88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FE1F0-6FD9-4C48-A863-D1D8173EC9D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424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FE1F0-6FD9-4C48-A863-D1D8173EC9D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985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217">
              <a:defRPr/>
            </a:pPr>
            <a:fld id="{560FE1F0-6FD9-4C48-A863-D1D8173EC9D7}" type="slidenum">
              <a:rPr lang="ru-RU">
                <a:solidFill>
                  <a:prstClr val="black"/>
                </a:solidFill>
                <a:latin typeface="Calibri"/>
              </a:rPr>
              <a:pPr defTabSz="914217">
                <a:defRPr/>
              </a:pPr>
              <a:t>14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0913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217">
              <a:defRPr/>
            </a:pPr>
            <a:fld id="{560FE1F0-6FD9-4C48-A863-D1D8173EC9D7}" type="slidenum">
              <a:rPr lang="ru-RU">
                <a:solidFill>
                  <a:prstClr val="black"/>
                </a:solidFill>
                <a:latin typeface="Calibri"/>
              </a:rPr>
              <a:pPr defTabSz="914217">
                <a:defRPr/>
              </a:pPr>
              <a:t>15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5712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1E4-B928-4156-8241-EE195AEB1E8B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6858-0C80-45E3-921D-18DD43F24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371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1E4-B928-4156-8241-EE195AEB1E8B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6858-0C80-45E3-921D-18DD43F24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055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1E4-B928-4156-8241-EE195AEB1E8B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6858-0C80-45E3-921D-18DD43F24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541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Обычны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 bwMode="auto">
          <a:xfrm>
            <a:off x="838080" y="365041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799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subTitle"/>
          </p:nvPr>
        </p:nvSpPr>
        <p:spPr bwMode="auto">
          <a:xfrm>
            <a:off x="838080" y="1825561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  <a:defRPr/>
            </a:pPr>
            <a:endParaRPr lang="ru-RU" sz="3199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5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6"/>
          </p:nvPr>
        </p:nvSpPr>
        <p:spPr bwMode="auto"/>
        <p:txBody>
          <a:bodyPr/>
          <a:lstStyle/>
          <a:p>
            <a:pPr>
              <a:defRPr/>
            </a:pPr>
            <a:fld id="{21760C58-F681-44A3-B5FE-9337113AEF1A}" type="slidenum">
              <a:r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4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7830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04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1F4E79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96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1F4E79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562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88847" y="243840"/>
            <a:ext cx="450850" cy="227329"/>
          </a:xfrm>
          <a:custGeom>
            <a:avLst/>
            <a:gdLst/>
            <a:ahLst/>
            <a:cxnLst/>
            <a:rect l="l" t="t" r="r" b="b"/>
            <a:pathLst>
              <a:path w="450850" h="227329">
                <a:moveTo>
                  <a:pt x="225272" y="0"/>
                </a:moveTo>
                <a:lnTo>
                  <a:pt x="0" y="227075"/>
                </a:lnTo>
                <a:lnTo>
                  <a:pt x="450570" y="227075"/>
                </a:lnTo>
                <a:lnTo>
                  <a:pt x="225272" y="0"/>
                </a:lnTo>
                <a:close/>
              </a:path>
            </a:pathLst>
          </a:custGeom>
          <a:solidFill>
            <a:srgbClr val="078A4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480059" y="470915"/>
            <a:ext cx="440055" cy="225425"/>
          </a:xfrm>
          <a:custGeom>
            <a:avLst/>
            <a:gdLst/>
            <a:ahLst/>
            <a:cxnLst/>
            <a:rect l="l" t="t" r="r" b="b"/>
            <a:pathLst>
              <a:path w="440055" h="225425">
                <a:moveTo>
                  <a:pt x="439826" y="0"/>
                </a:moveTo>
                <a:lnTo>
                  <a:pt x="0" y="0"/>
                </a:lnTo>
                <a:lnTo>
                  <a:pt x="219925" y="225298"/>
                </a:lnTo>
                <a:lnTo>
                  <a:pt x="439826" y="0"/>
                </a:lnTo>
                <a:close/>
              </a:path>
            </a:pathLst>
          </a:custGeom>
          <a:solidFill>
            <a:srgbClr val="34ACE2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0768" y="470915"/>
            <a:ext cx="329184" cy="222503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598931" y="243840"/>
            <a:ext cx="210820" cy="106680"/>
          </a:xfrm>
          <a:custGeom>
            <a:avLst/>
            <a:gdLst/>
            <a:ahLst/>
            <a:cxnLst/>
            <a:rect l="l" t="t" r="r" b="b"/>
            <a:pathLst>
              <a:path w="210820" h="106679">
                <a:moveTo>
                  <a:pt x="104889" y="0"/>
                </a:moveTo>
                <a:lnTo>
                  <a:pt x="0" y="106299"/>
                </a:lnTo>
                <a:lnTo>
                  <a:pt x="210210" y="106299"/>
                </a:lnTo>
                <a:lnTo>
                  <a:pt x="104889" y="0"/>
                </a:lnTo>
                <a:close/>
              </a:path>
            </a:pathLst>
          </a:custGeom>
          <a:solidFill>
            <a:srgbClr val="34ACE2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480059" y="350520"/>
            <a:ext cx="328930" cy="121920"/>
          </a:xfrm>
          <a:custGeom>
            <a:avLst/>
            <a:gdLst/>
            <a:ahLst/>
            <a:cxnLst/>
            <a:rect l="l" t="t" r="r" b="b"/>
            <a:pathLst>
              <a:path w="328930" h="121920">
                <a:moveTo>
                  <a:pt x="328752" y="0"/>
                </a:moveTo>
                <a:lnTo>
                  <a:pt x="119380" y="0"/>
                </a:lnTo>
                <a:lnTo>
                  <a:pt x="0" y="121538"/>
                </a:lnTo>
                <a:lnTo>
                  <a:pt x="208749" y="121538"/>
                </a:lnTo>
                <a:lnTo>
                  <a:pt x="328752" y="0"/>
                </a:lnTo>
                <a:close/>
              </a:path>
            </a:pathLst>
          </a:custGeom>
          <a:solidFill>
            <a:srgbClr val="F0555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678179" y="326136"/>
            <a:ext cx="337820" cy="298450"/>
          </a:xfrm>
          <a:custGeom>
            <a:avLst/>
            <a:gdLst/>
            <a:ahLst/>
            <a:cxnLst/>
            <a:rect l="l" t="t" r="r" b="b"/>
            <a:pathLst>
              <a:path w="337819" h="298450">
                <a:moveTo>
                  <a:pt x="251294" y="0"/>
                </a:moveTo>
                <a:lnTo>
                  <a:pt x="164909" y="82169"/>
                </a:lnTo>
                <a:lnTo>
                  <a:pt x="200596" y="82169"/>
                </a:lnTo>
                <a:lnTo>
                  <a:pt x="76847" y="213868"/>
                </a:lnTo>
                <a:lnTo>
                  <a:pt x="76847" y="92202"/>
                </a:lnTo>
                <a:lnTo>
                  <a:pt x="0" y="92202"/>
                </a:lnTo>
                <a:lnTo>
                  <a:pt x="0" y="298323"/>
                </a:lnTo>
                <a:lnTo>
                  <a:pt x="90678" y="298323"/>
                </a:lnTo>
                <a:lnTo>
                  <a:pt x="132156" y="255905"/>
                </a:lnTo>
                <a:lnTo>
                  <a:pt x="173837" y="298323"/>
                </a:lnTo>
                <a:lnTo>
                  <a:pt x="281241" y="298323"/>
                </a:lnTo>
                <a:lnTo>
                  <a:pt x="185470" y="201295"/>
                </a:lnTo>
                <a:lnTo>
                  <a:pt x="301853" y="82169"/>
                </a:lnTo>
                <a:lnTo>
                  <a:pt x="337680" y="82169"/>
                </a:lnTo>
                <a:lnTo>
                  <a:pt x="2512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699515" y="582168"/>
            <a:ext cx="220979" cy="224154"/>
          </a:xfrm>
          <a:custGeom>
            <a:avLst/>
            <a:gdLst/>
            <a:ahLst/>
            <a:cxnLst/>
            <a:rect l="l" t="t" r="r" b="b"/>
            <a:pathLst>
              <a:path w="220980" h="224154">
                <a:moveTo>
                  <a:pt x="111887" y="0"/>
                </a:moveTo>
                <a:lnTo>
                  <a:pt x="0" y="111887"/>
                </a:lnTo>
                <a:lnTo>
                  <a:pt x="111683" y="223901"/>
                </a:lnTo>
                <a:lnTo>
                  <a:pt x="220738" y="111125"/>
                </a:lnTo>
                <a:lnTo>
                  <a:pt x="111887" y="0"/>
                </a:lnTo>
                <a:close/>
              </a:path>
            </a:pathLst>
          </a:custGeom>
          <a:solidFill>
            <a:srgbClr val="F0555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23" name="bg 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572" y="1095755"/>
            <a:ext cx="847344" cy="45720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307848" y="899159"/>
            <a:ext cx="876935" cy="124460"/>
          </a:xfrm>
          <a:custGeom>
            <a:avLst/>
            <a:gdLst/>
            <a:ahLst/>
            <a:cxnLst/>
            <a:rect l="l" t="t" r="r" b="b"/>
            <a:pathLst>
              <a:path w="876935" h="124459">
                <a:moveTo>
                  <a:pt x="161061" y="123952"/>
                </a:moveTo>
                <a:lnTo>
                  <a:pt x="100571" y="56134"/>
                </a:lnTo>
                <a:lnTo>
                  <a:pt x="147104" y="254"/>
                </a:lnTo>
                <a:lnTo>
                  <a:pt x="99021" y="254"/>
                </a:lnTo>
                <a:lnTo>
                  <a:pt x="33782" y="78740"/>
                </a:lnTo>
                <a:lnTo>
                  <a:pt x="33782" y="381"/>
                </a:lnTo>
                <a:lnTo>
                  <a:pt x="0" y="381"/>
                </a:lnTo>
                <a:lnTo>
                  <a:pt x="0" y="123952"/>
                </a:lnTo>
                <a:lnTo>
                  <a:pt x="44170" y="123952"/>
                </a:lnTo>
                <a:lnTo>
                  <a:pt x="75755" y="85979"/>
                </a:lnTo>
                <a:lnTo>
                  <a:pt x="109651" y="123952"/>
                </a:lnTo>
                <a:lnTo>
                  <a:pt x="161061" y="123952"/>
                </a:lnTo>
                <a:close/>
              </a:path>
              <a:path w="876935" h="124459">
                <a:moveTo>
                  <a:pt x="339382" y="254"/>
                </a:moveTo>
                <a:lnTo>
                  <a:pt x="290576" y="254"/>
                </a:lnTo>
                <a:lnTo>
                  <a:pt x="251371" y="53721"/>
                </a:lnTo>
                <a:lnTo>
                  <a:pt x="208000" y="254"/>
                </a:lnTo>
                <a:lnTo>
                  <a:pt x="157568" y="254"/>
                </a:lnTo>
                <a:lnTo>
                  <a:pt x="227241" y="86614"/>
                </a:lnTo>
                <a:lnTo>
                  <a:pt x="199593" y="123952"/>
                </a:lnTo>
                <a:lnTo>
                  <a:pt x="249288" y="123952"/>
                </a:lnTo>
                <a:lnTo>
                  <a:pt x="339382" y="254"/>
                </a:lnTo>
                <a:close/>
              </a:path>
              <a:path w="876935" h="124459">
                <a:moveTo>
                  <a:pt x="509308" y="38481"/>
                </a:moveTo>
                <a:lnTo>
                  <a:pt x="507441" y="29845"/>
                </a:lnTo>
                <a:lnTo>
                  <a:pt x="498233" y="14859"/>
                </a:lnTo>
                <a:lnTo>
                  <a:pt x="466712" y="1016"/>
                </a:lnTo>
                <a:lnTo>
                  <a:pt x="466712" y="37211"/>
                </a:lnTo>
                <a:lnTo>
                  <a:pt x="466712" y="57658"/>
                </a:lnTo>
                <a:lnTo>
                  <a:pt x="458635" y="59563"/>
                </a:lnTo>
                <a:lnTo>
                  <a:pt x="395325" y="59563"/>
                </a:lnTo>
                <a:lnTo>
                  <a:pt x="395325" y="34925"/>
                </a:lnTo>
                <a:lnTo>
                  <a:pt x="458978" y="34925"/>
                </a:lnTo>
                <a:lnTo>
                  <a:pt x="466712" y="37211"/>
                </a:lnTo>
                <a:lnTo>
                  <a:pt x="466712" y="1016"/>
                </a:lnTo>
                <a:lnTo>
                  <a:pt x="463397" y="508"/>
                </a:lnTo>
                <a:lnTo>
                  <a:pt x="456234" y="254"/>
                </a:lnTo>
                <a:lnTo>
                  <a:pt x="353504" y="254"/>
                </a:lnTo>
                <a:lnTo>
                  <a:pt x="353504" y="123952"/>
                </a:lnTo>
                <a:lnTo>
                  <a:pt x="395325" y="123952"/>
                </a:lnTo>
                <a:lnTo>
                  <a:pt x="395325" y="94361"/>
                </a:lnTo>
                <a:lnTo>
                  <a:pt x="455599" y="94361"/>
                </a:lnTo>
                <a:lnTo>
                  <a:pt x="498182" y="79883"/>
                </a:lnTo>
                <a:lnTo>
                  <a:pt x="508584" y="59563"/>
                </a:lnTo>
                <a:lnTo>
                  <a:pt x="509308" y="56261"/>
                </a:lnTo>
                <a:lnTo>
                  <a:pt x="509308" y="38481"/>
                </a:lnTo>
                <a:close/>
              </a:path>
              <a:path w="876935" h="124459">
                <a:moveTo>
                  <a:pt x="662470" y="0"/>
                </a:moveTo>
                <a:lnTo>
                  <a:pt x="526796" y="0"/>
                </a:lnTo>
                <a:lnTo>
                  <a:pt x="526796" y="35560"/>
                </a:lnTo>
                <a:lnTo>
                  <a:pt x="526796" y="124460"/>
                </a:lnTo>
                <a:lnTo>
                  <a:pt x="568604" y="124460"/>
                </a:lnTo>
                <a:lnTo>
                  <a:pt x="568604" y="35560"/>
                </a:lnTo>
                <a:lnTo>
                  <a:pt x="662470" y="35560"/>
                </a:lnTo>
                <a:lnTo>
                  <a:pt x="662470" y="0"/>
                </a:lnTo>
                <a:close/>
              </a:path>
              <a:path w="876935" h="124459">
                <a:moveTo>
                  <a:pt x="827455" y="123952"/>
                </a:moveTo>
                <a:lnTo>
                  <a:pt x="813993" y="102870"/>
                </a:lnTo>
                <a:lnTo>
                  <a:pt x="792911" y="69850"/>
                </a:lnTo>
                <a:lnTo>
                  <a:pt x="748525" y="254"/>
                </a:lnTo>
                <a:lnTo>
                  <a:pt x="745845" y="254"/>
                </a:lnTo>
                <a:lnTo>
                  <a:pt x="745845" y="69850"/>
                </a:lnTo>
                <a:lnTo>
                  <a:pt x="709853" y="69850"/>
                </a:lnTo>
                <a:lnTo>
                  <a:pt x="727913" y="40386"/>
                </a:lnTo>
                <a:lnTo>
                  <a:pt x="745845" y="69850"/>
                </a:lnTo>
                <a:lnTo>
                  <a:pt x="745845" y="254"/>
                </a:lnTo>
                <a:lnTo>
                  <a:pt x="708583" y="254"/>
                </a:lnTo>
                <a:lnTo>
                  <a:pt x="629640" y="123952"/>
                </a:lnTo>
                <a:lnTo>
                  <a:pt x="676554" y="123952"/>
                </a:lnTo>
                <a:lnTo>
                  <a:pt x="689495" y="102870"/>
                </a:lnTo>
                <a:lnTo>
                  <a:pt x="766178" y="102870"/>
                </a:lnTo>
                <a:lnTo>
                  <a:pt x="779094" y="123952"/>
                </a:lnTo>
                <a:lnTo>
                  <a:pt x="827455" y="123952"/>
                </a:lnTo>
                <a:close/>
              </a:path>
              <a:path w="876935" h="124459">
                <a:moveTo>
                  <a:pt x="876681" y="78740"/>
                </a:moveTo>
                <a:lnTo>
                  <a:pt x="834859" y="78740"/>
                </a:lnTo>
                <a:lnTo>
                  <a:pt x="834859" y="124460"/>
                </a:lnTo>
                <a:lnTo>
                  <a:pt x="876681" y="124460"/>
                </a:lnTo>
                <a:lnTo>
                  <a:pt x="876681" y="7874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1142707" y="899159"/>
            <a:ext cx="169545" cy="124460"/>
          </a:xfrm>
          <a:custGeom>
            <a:avLst/>
            <a:gdLst/>
            <a:ahLst/>
            <a:cxnLst/>
            <a:rect l="l" t="t" r="r" b="b"/>
            <a:pathLst>
              <a:path w="169544" h="124459">
                <a:moveTo>
                  <a:pt x="169329" y="0"/>
                </a:moveTo>
                <a:lnTo>
                  <a:pt x="127419" y="0"/>
                </a:lnTo>
                <a:lnTo>
                  <a:pt x="127419" y="43180"/>
                </a:lnTo>
                <a:lnTo>
                  <a:pt x="41821" y="43180"/>
                </a:lnTo>
                <a:lnTo>
                  <a:pt x="41821" y="0"/>
                </a:lnTo>
                <a:lnTo>
                  <a:pt x="0" y="0"/>
                </a:lnTo>
                <a:lnTo>
                  <a:pt x="0" y="43180"/>
                </a:lnTo>
                <a:lnTo>
                  <a:pt x="0" y="78740"/>
                </a:lnTo>
                <a:lnTo>
                  <a:pt x="127419" y="78740"/>
                </a:lnTo>
                <a:lnTo>
                  <a:pt x="127419" y="124460"/>
                </a:lnTo>
                <a:lnTo>
                  <a:pt x="169329" y="124460"/>
                </a:lnTo>
                <a:lnTo>
                  <a:pt x="169329" y="78740"/>
                </a:lnTo>
                <a:lnTo>
                  <a:pt x="169329" y="43180"/>
                </a:lnTo>
                <a:lnTo>
                  <a:pt x="169329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26" name="bg 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64207" y="262127"/>
            <a:ext cx="765048" cy="79857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1F4E79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657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687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FA49C-76D8-42C6-A38E-3085202B5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273F400-356A-4A11-A943-07248632B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02D887-19BE-45BE-B12B-6CA0E112A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38A0-9168-4481-B2F9-E43BFCD5A0C9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42DA17-5BAE-433B-9BC1-9CF5D4A10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D32D9B-21A0-433E-A501-8EAC6700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1B29-6316-44F5-8FCE-C8DF07A6A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650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904386-FC3C-4999-8F84-F97777513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5ED012-9D08-47D6-BE1E-B0CF140AE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5BC5A2-3DF5-4A67-82CF-841225EDF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38A0-9168-4481-B2F9-E43BFCD5A0C9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D7A685-7AF8-40BE-925A-CD1205CB9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999A8D-1D0C-4686-914D-40D8AB047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1B29-6316-44F5-8FCE-C8DF07A6A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95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1E4-B928-4156-8241-EE195AEB1E8B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6858-0C80-45E3-921D-18DD43F24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1452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230D7F-79F9-48F7-9C02-7643C081A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89705B-FC21-4B17-8B28-0AFCA49A9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4BE16C-02BD-419F-906B-751B4794F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38A0-9168-4481-B2F9-E43BFCD5A0C9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C1D79F-71EC-4B5E-A397-A75191E6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C76E97-F018-47D0-8260-B26B653C3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1B29-6316-44F5-8FCE-C8DF07A6A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098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AA20BB-4027-45AF-A068-709F2CD88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52FFC5-63BD-497B-943B-09667F940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C13717-8C80-44F3-B218-C566882A6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6592BF-0CC6-4A13-AF7A-DBD00D66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38A0-9168-4481-B2F9-E43BFCD5A0C9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399813-6D97-44F6-8D59-D2CD3136C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199FE3-C863-4D1F-ADFF-805CA87D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1B29-6316-44F5-8FCE-C8DF07A6A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34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B41F1F-CB48-4417-89A9-4E2744823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DE8470-A88F-41B1-8197-8E632DC3D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79F79F-705B-4DAB-984A-93DA9DDE8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DD6A5C3-96B1-4D93-A98D-8F93658A66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19AAD70-A30B-4F31-BBBC-8F3793761A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C53239-AA3F-40A3-9D2F-C6E3F893B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38A0-9168-4481-B2F9-E43BFCD5A0C9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986D00-5211-4581-9810-415181AE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25AA0C-5F37-4778-B104-23FBF63DF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1B29-6316-44F5-8FCE-C8DF07A6A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661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54B90E-23AD-4A3F-9A32-D6AEF7A4B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103C16-EF4D-43E7-9324-A2167A2B1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38A0-9168-4481-B2F9-E43BFCD5A0C9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130DDA-2EBF-4D4E-AA35-5D793B785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20B66F-BCD2-4BA7-B4DE-0F1AF04EF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1B29-6316-44F5-8FCE-C8DF07A6A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441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805DE8F-3F88-4978-A06C-2B23CAA57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38A0-9168-4481-B2F9-E43BFCD5A0C9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145B58-7F64-4E92-A7DC-76E6AF3EE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3D2DEF-B669-4137-9358-ADE67BBB2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1B29-6316-44F5-8FCE-C8DF07A6A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994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D8EE0-BE79-4FBF-8827-93459F870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D13068-767F-4143-9279-C1641D672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2F818A-CDE3-49E7-A5DA-270F0CC08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52BF09-0236-43B8-A2C8-82F9E1120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38A0-9168-4481-B2F9-E43BFCD5A0C9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C7DABA-DA9D-416D-9573-ACF608312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DB63B0-A45B-4C1F-8D5D-39B7B0F5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1B29-6316-44F5-8FCE-C8DF07A6A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442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02B94B-D407-4090-981F-239E74520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C6EF191-64F1-4924-8066-25A4CB586F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A1FBE-7280-45AE-99A6-BF64514E6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02420D-7831-4620-9A80-8D02DA12A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38A0-9168-4481-B2F9-E43BFCD5A0C9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95CAA5-9BC5-490A-BE8B-F9CE8F2EC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9F6B03-CF8C-46B9-97A8-E2DC6FA66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1B29-6316-44F5-8FCE-C8DF07A6A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823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7466A-33F5-4D52-A00A-F6AE40BF5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D61059-43C8-4212-8A5E-4ADBC382DA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B47C03-6405-4B3C-8EDC-69E6C35D6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38A0-9168-4481-B2F9-E43BFCD5A0C9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F1248C-BC66-410A-A888-A5398CA5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E1F80E-5C39-4849-8C0F-619CF5BF4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1B29-6316-44F5-8FCE-C8DF07A6A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2357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6F2C6EF-01C0-4633-88B7-0232323733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DD6C11-1DF0-417A-87C6-F84D88838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E9D4C7-9994-4410-9E79-F4B36FEE0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38A0-9168-4481-B2F9-E43BFCD5A0C9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20ACDB-EEF5-45A6-B684-1140A00DA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A7E710-2014-4D42-BE12-2C6551F39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1B29-6316-44F5-8FCE-C8DF07A6A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969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708A-AF02-485E-8AB0-CAB300DD10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3B29-1A37-48CF-BAB9-FE0C53A6FF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4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1E4-B928-4156-8241-EE195AEB1E8B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6858-0C80-45E3-921D-18DD43F24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5646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708A-AF02-485E-8AB0-CAB300DD10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3B29-1A37-48CF-BAB9-FE0C53A6FF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629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708A-AF02-485E-8AB0-CAB300DD10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3B29-1A37-48CF-BAB9-FE0C53A6FF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84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708A-AF02-485E-8AB0-CAB300DD10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3B29-1A37-48CF-BAB9-FE0C53A6FF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555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708A-AF02-485E-8AB0-CAB300DD10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3B29-1A37-48CF-BAB9-FE0C53A6FF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109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708A-AF02-485E-8AB0-CAB300DD10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3B29-1A37-48CF-BAB9-FE0C53A6FF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5868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708A-AF02-485E-8AB0-CAB300DD10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3B29-1A37-48CF-BAB9-FE0C53A6FF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467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708A-AF02-485E-8AB0-CAB300DD10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3B29-1A37-48CF-BAB9-FE0C53A6FF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474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708A-AF02-485E-8AB0-CAB300DD10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3B29-1A37-48CF-BAB9-FE0C53A6FF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3677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708A-AF02-485E-8AB0-CAB300DD10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3B29-1A37-48CF-BAB9-FE0C53A6FF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1997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708A-AF02-485E-8AB0-CAB300DD10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3B29-1A37-48CF-BAB9-FE0C53A6FF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268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1E4-B928-4156-8241-EE195AEB1E8B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6858-0C80-45E3-921D-18DD43F24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5104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27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1651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463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1E4-B928-4156-8241-EE195AEB1E8B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6858-0C80-45E3-921D-18DD43F24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4706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1E4-B928-4156-8241-EE195AEB1E8B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6858-0C80-45E3-921D-18DD43F24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6757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1E4-B928-4156-8241-EE195AEB1E8B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6858-0C80-45E3-921D-18DD43F24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6683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1E4-B928-4156-8241-EE195AEB1E8B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6858-0C80-45E3-921D-18DD43F24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1168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1E4-B928-4156-8241-EE195AEB1E8B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6858-0C80-45E3-921D-18DD43F24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8547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1E4-B928-4156-8241-EE195AEB1E8B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6858-0C80-45E3-921D-18DD43F24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2163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1E4-B928-4156-8241-EE195AEB1E8B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6858-0C80-45E3-921D-18DD43F24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2122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1E4-B928-4156-8241-EE195AEB1E8B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6858-0C80-45E3-921D-18DD43F24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989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1E4-B928-4156-8241-EE195AEB1E8B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6858-0C80-45E3-921D-18DD43F24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0969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1E4-B928-4156-8241-EE195AEB1E8B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6858-0C80-45E3-921D-18DD43F24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1588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1E4-B928-4156-8241-EE195AEB1E8B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6858-0C80-45E3-921D-18DD43F24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4873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1E4-B928-4156-8241-EE195AEB1E8B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6858-0C80-45E3-921D-18DD43F24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5309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428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2038" y="6523405"/>
            <a:ext cx="10939494" cy="31695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2038" y="6088455"/>
            <a:ext cx="10939494" cy="43537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2038" y="5653506"/>
            <a:ext cx="10939494" cy="4349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2038" y="5218987"/>
            <a:ext cx="10939494" cy="43494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2038" y="4784037"/>
            <a:ext cx="10939494" cy="43494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2038" y="4349088"/>
            <a:ext cx="10939494" cy="43494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62038" y="3914139"/>
            <a:ext cx="10939494" cy="43494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62038" y="3479189"/>
            <a:ext cx="10939494" cy="43494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62038" y="3044240"/>
            <a:ext cx="10939494" cy="43494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62038" y="2609275"/>
            <a:ext cx="10939494" cy="43494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62038" y="2174771"/>
            <a:ext cx="10939494" cy="43494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62038" y="1739393"/>
            <a:ext cx="10939494" cy="435379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62038" y="1304857"/>
            <a:ext cx="10939494" cy="43494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62038" y="869909"/>
            <a:ext cx="10939494" cy="43494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62038" y="434959"/>
            <a:ext cx="10939494" cy="43494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62038" y="9165"/>
            <a:ext cx="10939494" cy="425364"/>
          </a:xfrm>
          <a:prstGeom prst="rect">
            <a:avLst/>
          </a:prstGeom>
        </p:spPr>
      </p:pic>
      <p:sp>
        <p:nvSpPr>
          <p:cNvPr id="32" name="bg object 32"/>
          <p:cNvSpPr/>
          <p:nvPr/>
        </p:nvSpPr>
        <p:spPr>
          <a:xfrm>
            <a:off x="-1305" y="229465"/>
            <a:ext cx="905955" cy="1065178"/>
          </a:xfrm>
          <a:custGeom>
            <a:avLst/>
            <a:gdLst/>
            <a:ahLst/>
            <a:cxnLst/>
            <a:rect l="l" t="t" r="r" b="b"/>
            <a:pathLst>
              <a:path w="749300" h="880744">
                <a:moveTo>
                  <a:pt x="1079" y="0"/>
                </a:moveTo>
                <a:lnTo>
                  <a:pt x="0" y="880554"/>
                </a:lnTo>
                <a:lnTo>
                  <a:pt x="749160" y="439191"/>
                </a:lnTo>
                <a:lnTo>
                  <a:pt x="1079" y="0"/>
                </a:lnTo>
                <a:close/>
              </a:path>
            </a:pathLst>
          </a:custGeom>
          <a:solidFill>
            <a:srgbClr val="FFC601"/>
          </a:solid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18" b="1" i="0">
                <a:solidFill>
                  <a:srgbClr val="34AFEB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04791" y="1454951"/>
            <a:ext cx="3947044" cy="435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44" b="1" i="0">
                <a:solidFill>
                  <a:srgbClr val="009FE2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5322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Обычны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 bwMode="auto">
          <a:xfrm>
            <a:off x="838080" y="365041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799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subTitle"/>
          </p:nvPr>
        </p:nvSpPr>
        <p:spPr bwMode="auto">
          <a:xfrm>
            <a:off x="838080" y="1825561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  <a:defRPr/>
            </a:pPr>
            <a:endParaRPr lang="ru-RU" sz="3199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5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6"/>
          </p:nvPr>
        </p:nvSpPr>
        <p:spPr bwMode="auto"/>
        <p:txBody>
          <a:bodyPr/>
          <a:lstStyle/>
          <a:p>
            <a:pPr>
              <a:defRPr/>
            </a:pPr>
            <a:fld id="{21760C58-F681-44A3-B5FE-9337113AEF1A}" type="slidenum">
              <a:r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4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19886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1_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 bwMode="auto">
          <a:xfrm>
            <a:off x="609370" y="-76193"/>
            <a:ext cx="10963007" cy="1843861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  <a:defRPr/>
            </a:pPr>
            <a:endParaRPr lang="ru-RU" sz="532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 bwMode="auto">
          <a:xfrm>
            <a:off x="609370" y="1604399"/>
            <a:ext cx="10963007" cy="3968111"/>
          </a:xfrm>
          <a:prstGeom prst="rect">
            <a:avLst/>
          </a:prstGeom>
          <a:noFill/>
          <a:ln w="0">
            <a:noFill/>
          </a:ln>
        </p:spPr>
        <p:txBody>
          <a:bodyPr lIns="36000" tIns="36000" rIns="36000" bIns="36000" anchor="t">
            <a:normAutofit/>
          </a:bodyPr>
          <a:lstStyle>
            <a:lvl1pPr indent="0">
              <a:spcBef>
                <a:spcPts val="1713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  <a:defRPr/>
            </a:pPr>
            <a:endParaRPr lang="ru-RU" sz="3869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D14F5420-0BDA-4107-AA75-0D6871DADFA5}" type="slidenum">
              <a:rPr/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1046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1E4-B928-4156-8241-EE195AEB1E8B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6858-0C80-45E3-921D-18DD43F24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458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1E4-B928-4156-8241-EE195AEB1E8B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6858-0C80-45E3-921D-18DD43F24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795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1E4-B928-4156-8241-EE195AEB1E8B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6858-0C80-45E3-921D-18DD43F24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885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1E4-B928-4156-8241-EE195AEB1E8B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6858-0C80-45E3-921D-18DD43F24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372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2A1E4-B928-4156-8241-EE195AEB1E8B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26858-0C80-45E3-921D-18DD43F24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20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9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704215" cy="1068070"/>
          </a:xfrm>
          <a:custGeom>
            <a:avLst/>
            <a:gdLst/>
            <a:ahLst/>
            <a:cxnLst/>
            <a:rect l="l" t="t" r="r" b="b"/>
            <a:pathLst>
              <a:path w="704215" h="1068070">
                <a:moveTo>
                  <a:pt x="14667" y="0"/>
                </a:moveTo>
                <a:lnTo>
                  <a:pt x="0" y="0"/>
                </a:lnTo>
                <a:lnTo>
                  <a:pt x="0" y="1067815"/>
                </a:lnTo>
                <a:lnTo>
                  <a:pt x="703948" y="528320"/>
                </a:lnTo>
                <a:lnTo>
                  <a:pt x="14667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57318" y="377444"/>
            <a:ext cx="3277362" cy="299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1F4E79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61846" y="1112265"/>
            <a:ext cx="9068307" cy="43478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54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78422-E22E-4638-A686-112E6B958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E879B4-4F15-497E-8B40-D419819B1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50E585-5A60-41E1-8972-FBB89EC6E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E38A0-9168-4481-B2F9-E43BFCD5A0C9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F99A09-A3EF-4902-906F-4FE0316F2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67F7F0-01DB-47EC-943F-0AAF04E52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A1B29-6316-44F5-8FCE-C8DF07A6A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759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8708A-AF02-485E-8AB0-CAB300DD10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13B29-1A37-48CF-BAB9-FE0C53A6FF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87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2A1E4-B928-4156-8241-EE195AEB1E8B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26858-0C80-45E3-921D-18DD43F24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64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  <p:sldLayoutId id="2147484023" r:id="rId13"/>
    <p:sldLayoutId id="2147484024" r:id="rId14"/>
    <p:sldLayoutId id="214748402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20.jpe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enco.ru/uslugi-po-tekhnologicheskomu-prisoedineniyu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invest@invest45.ru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68C86C7C-200E-4A5E-9F4D-CC84E5DF6D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t="15534" r="16129" b="22330"/>
          <a:stretch/>
        </p:blipFill>
        <p:spPr>
          <a:xfrm>
            <a:off x="0" y="0"/>
            <a:ext cx="12191999" cy="6876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98C4E2-2FFE-47C9-871E-1B04FFAA78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437" y="374340"/>
            <a:ext cx="1743132" cy="170128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ческая вставка, Графика, рисунок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BBD5E4A-A91F-44F2-8ABF-0077913521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95" y="343676"/>
            <a:ext cx="1931096" cy="18327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321" y="2274173"/>
            <a:ext cx="26916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ПРАВИТЕЛЬСТВО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КУРГАНСКОЙ ОБЛАСТИ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80084" y="2124507"/>
            <a:ext cx="321191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ИНВЕСТИЦИОННОЕ АГЕНТСТВО КУРГАНСКОЙ ОБЛАСТИ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F422A7-A23F-41B3-8AEC-21C5A575A956}"/>
              </a:ext>
            </a:extLst>
          </p:cNvPr>
          <p:cNvSpPr txBox="1"/>
          <p:nvPr/>
        </p:nvSpPr>
        <p:spPr>
          <a:xfrm>
            <a:off x="1452899" y="2504153"/>
            <a:ext cx="92862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ПОТЕНЦИАЛ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2800" b="1" spc="-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КУРГАНСКОЙ ОБЛАСТИ</a:t>
            </a:r>
            <a:b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218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CC9ECC57-5661-4425-BE82-A8696A6B7C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t="15534" r="16129" b="79763"/>
          <a:stretch/>
        </p:blipFill>
        <p:spPr bwMode="auto">
          <a:xfrm>
            <a:off x="0" y="-13372"/>
            <a:ext cx="12191999" cy="858899"/>
          </a:xfrm>
          <a:prstGeom prst="rect">
            <a:avLst/>
          </a:prstGeom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966A15E9-9226-4220-A936-E0B1BE5591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688818"/>
              </p:ext>
            </p:extLst>
          </p:nvPr>
        </p:nvGraphicFramePr>
        <p:xfrm>
          <a:off x="107234" y="1160352"/>
          <a:ext cx="7633479" cy="563882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215388">
                  <a:extLst>
                    <a:ext uri="{9D8B030D-6E8A-4147-A177-3AD203B41FA5}">
                      <a16:colId xmlns:a16="http://schemas.microsoft.com/office/drawing/2014/main" val="546581543"/>
                    </a:ext>
                  </a:extLst>
                </a:gridCol>
                <a:gridCol w="4418091">
                  <a:extLst>
                    <a:ext uri="{9D8B030D-6E8A-4147-A177-3AD203B41FA5}">
                      <a16:colId xmlns:a16="http://schemas.microsoft.com/office/drawing/2014/main" val="4032175930"/>
                    </a:ext>
                  </a:extLst>
                </a:gridCol>
              </a:tblGrid>
              <a:tr h="55239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Общая площадь парка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13,8 га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733340"/>
                  </a:ext>
                </a:extLst>
              </a:tr>
              <a:tr h="5453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Свободные площади для резидентов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13,8 га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428059"/>
                  </a:ext>
                </a:extLst>
              </a:tr>
              <a:tr h="5453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 арендной платы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 согласовании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381810"/>
                  </a:ext>
                </a:extLst>
              </a:tr>
              <a:tr h="31594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Электроснабжение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 МВт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724874"/>
                  </a:ext>
                </a:extLst>
              </a:tr>
              <a:tr h="9494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Водоснабжение, водоотведения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Точка присоединения в водопроводный колодец по ул. Заводская, 86 координаты: 55.074588, 67.852114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382296"/>
                  </a:ext>
                </a:extLst>
              </a:tr>
              <a:tr h="31594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Газоснабжение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Подвод газа планируется</a:t>
                      </a:r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2026 г.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054699"/>
                  </a:ext>
                </a:extLst>
              </a:tr>
              <a:tr h="9494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Подъездные пути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Транспортное соединение осуществляется по асфальтированной дороге Петухово-Новоберезово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996595"/>
                  </a:ext>
                </a:extLst>
              </a:tr>
              <a:tr h="51543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Железнодорожные пути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Действующий тупик (грузовой  двор РЖД -1 км)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676100"/>
                  </a:ext>
                </a:extLst>
              </a:tr>
              <a:tr h="94948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Расстояние до г. Кургана- </a:t>
                      </a: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181</a:t>
                      </a: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км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Расстояние до г. Тюмень – 329 км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Расстояние до границы с Р. Казахстан –  </a:t>
                      </a: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</a:t>
                      </a: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к</a:t>
                      </a: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181</a:t>
                      </a: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км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0802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6868FCD-3904-4E3D-B5F4-A4AADB2A908F}"/>
              </a:ext>
            </a:extLst>
          </p:cNvPr>
          <p:cNvSpPr txBox="1"/>
          <p:nvPr/>
        </p:nvSpPr>
        <p:spPr>
          <a:xfrm>
            <a:off x="464585" y="99121"/>
            <a:ext cx="11864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ИНДУСТРИАЛЬНЫЙ ПАРК «ПЕТУХОВСКИЙ» (GREENFIELD)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Курганская обл.,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Петуховский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МО, г.Петухово, вдоль автодороги Петухово-Новоберезово</a:t>
            </a:r>
          </a:p>
        </p:txBody>
      </p:sp>
      <p:pic>
        <p:nvPicPr>
          <p:cNvPr id="1026" name="image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3468" y="986226"/>
            <a:ext cx="4348532" cy="299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916249E-6A11-4265-905C-0D8F730EA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22" b="18996"/>
          <a:stretch/>
        </p:blipFill>
        <p:spPr bwMode="auto">
          <a:xfrm>
            <a:off x="7843468" y="3864462"/>
            <a:ext cx="4340995" cy="2993538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620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C7068CF-0760-4250-B210-84DB086D832A}"/>
              </a:ext>
            </a:extLst>
          </p:cNvPr>
          <p:cNvSpPr/>
          <p:nvPr/>
        </p:nvSpPr>
        <p:spPr>
          <a:xfrm>
            <a:off x="7577375" y="1670163"/>
            <a:ext cx="14503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300" b="1" spc="-1" dirty="0">
                <a:solidFill>
                  <a:srgbClr val="2B2A28"/>
                </a:solidFill>
                <a:latin typeface="Akrobat Light" panose="00000500000000000000" pitchFamily="2" charset="-52"/>
              </a:rPr>
              <a:t>Свободная площадь </a:t>
            </a:r>
          </a:p>
          <a:p>
            <a:pPr algn="ctr"/>
            <a:r>
              <a:rPr lang="ru-RU" sz="1300" b="1" spc="-1" dirty="0">
                <a:solidFill>
                  <a:srgbClr val="2B2A28"/>
                </a:solidFill>
                <a:latin typeface="Akrobat Light" panose="00000500000000000000" pitchFamily="2" charset="-52"/>
              </a:rPr>
              <a:t>для резидентов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77B1384-65F6-4A93-8FE3-55F3253F094C}"/>
              </a:ext>
            </a:extLst>
          </p:cNvPr>
          <p:cNvSpPr/>
          <p:nvPr/>
        </p:nvSpPr>
        <p:spPr>
          <a:xfrm>
            <a:off x="7662207" y="2283358"/>
            <a:ext cx="128067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300" b="1" spc="-1" dirty="0">
                <a:solidFill>
                  <a:srgbClr val="2B2A28"/>
                </a:solidFill>
                <a:latin typeface="Akrobat Light" panose="00000500000000000000" pitchFamily="2" charset="-52"/>
              </a:rPr>
              <a:t>Занятая площадь </a:t>
            </a:r>
          </a:p>
          <a:p>
            <a:pPr algn="ctr"/>
            <a:r>
              <a:rPr lang="ru-RU" sz="1300" b="1" spc="-1" dirty="0">
                <a:solidFill>
                  <a:srgbClr val="2B2A28"/>
                </a:solidFill>
                <a:latin typeface="Akrobat Light" panose="00000500000000000000" pitchFamily="2" charset="-52"/>
              </a:rPr>
              <a:t>резидентами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DDC5263-7320-4E1B-B6C5-40A9A1F565CE}"/>
              </a:ext>
            </a:extLst>
          </p:cNvPr>
          <p:cNvSpPr/>
          <p:nvPr/>
        </p:nvSpPr>
        <p:spPr>
          <a:xfrm>
            <a:off x="6998311" y="2362907"/>
            <a:ext cx="348420" cy="329435"/>
          </a:xfrm>
          <a:prstGeom prst="rect">
            <a:avLst/>
          </a:prstGeom>
          <a:pattFill prst="wdDnDiag">
            <a:fgClr>
              <a:schemeClr val="bg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215BE3-770B-41E8-B5EB-C26622E0BB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34" b="91695" l="35407" r="60963">
                        <a14:foregroundMark x1="54148" y1="14068" x2="54148" y2="14068"/>
                        <a14:foregroundMark x1="61111" y1="12034" x2="61111" y2="12034"/>
                        <a14:foregroundMark x1="53037" y1="88814" x2="53037" y2="88814"/>
                        <a14:foregroundMark x1="47481" y1="91695" x2="47481" y2="91695"/>
                        <a14:foregroundMark x1="35407" y1="90169" x2="35407" y2="90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59" t="7319" r="37850" b="3444"/>
          <a:stretch/>
        </p:blipFill>
        <p:spPr>
          <a:xfrm>
            <a:off x="9101959" y="845527"/>
            <a:ext cx="2805139" cy="372214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D8AF90C6-CB7D-4D1E-B98F-3A5B1ED249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t="15534" r="16129" b="79763"/>
          <a:stretch/>
        </p:blipFill>
        <p:spPr bwMode="auto">
          <a:xfrm>
            <a:off x="0" y="-13372"/>
            <a:ext cx="12191999" cy="858899"/>
          </a:xfrm>
          <a:prstGeom prst="rect">
            <a:avLst/>
          </a:prstGeom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966A15E9-9226-4220-A936-E0B1BE5591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242099"/>
              </p:ext>
            </p:extLst>
          </p:nvPr>
        </p:nvGraphicFramePr>
        <p:xfrm>
          <a:off x="51790" y="1154770"/>
          <a:ext cx="6770350" cy="47548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116386">
                  <a:extLst>
                    <a:ext uri="{9D8B030D-6E8A-4147-A177-3AD203B41FA5}">
                      <a16:colId xmlns:a16="http://schemas.microsoft.com/office/drawing/2014/main" val="546581543"/>
                    </a:ext>
                  </a:extLst>
                </a:gridCol>
                <a:gridCol w="3653964">
                  <a:extLst>
                    <a:ext uri="{9D8B030D-6E8A-4147-A177-3AD203B41FA5}">
                      <a16:colId xmlns:a16="http://schemas.microsoft.com/office/drawing/2014/main" val="4032175930"/>
                    </a:ext>
                  </a:extLst>
                </a:gridCol>
              </a:tblGrid>
              <a:tr h="428854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Общая площадь парка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26,7 га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733340"/>
                  </a:ext>
                </a:extLst>
              </a:tr>
              <a:tr h="61271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Свободные площади для резидентов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га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428059"/>
                  </a:ext>
                </a:extLst>
              </a:tr>
              <a:tr h="61271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 арендной платы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этапе строительства - 2,4 рубля за 1 </a:t>
                      </a:r>
                      <a:r>
                        <a:rPr lang="ru-RU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Кв.м</a:t>
                      </a:r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., при вводе объекта в эксплуатацию - 75р. за 1 </a:t>
                      </a:r>
                      <a:r>
                        <a:rPr lang="ru-RU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кв.м</a:t>
                      </a:r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381810"/>
                  </a:ext>
                </a:extLst>
              </a:tr>
              <a:tr h="354983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Электроснабжение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 МВт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724874"/>
                  </a:ext>
                </a:extLst>
              </a:tr>
              <a:tr h="354983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Водоснабжение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 м3/</a:t>
                      </a:r>
                      <a:r>
                        <a:rPr lang="ru-RU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сут</a:t>
                      </a:r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382296"/>
                  </a:ext>
                </a:extLst>
              </a:tr>
              <a:tr h="354983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Газоснабжение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1600 м3/ч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054699"/>
                  </a:ext>
                </a:extLst>
              </a:tr>
              <a:tr h="967693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Расстояние до г. Кургана- 42 км</a:t>
                      </a:r>
                    </a:p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Расстояние до границы с Республикой Казахстан – 170 км</a:t>
                      </a:r>
                    </a:p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Расстояние до Ж/д </a:t>
                      </a:r>
                      <a:r>
                        <a:rPr lang="ru-RU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станциия</a:t>
                      </a:r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«Варгаши» с выходом на МТК «Транссиб» — 3 км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 км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0802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6868FCD-3904-4E3D-B5F4-A4AADB2A908F}"/>
              </a:ext>
            </a:extLst>
          </p:cNvPr>
          <p:cNvSpPr txBox="1"/>
          <p:nvPr/>
        </p:nvSpPr>
        <p:spPr>
          <a:xfrm>
            <a:off x="1839726" y="122180"/>
            <a:ext cx="8512545" cy="646331"/>
          </a:xfrm>
          <a:prstGeom prst="rect">
            <a:avLst/>
          </a:prstGeom>
          <a:noFill/>
          <a:ln>
            <a:solidFill>
              <a:srgbClr val="8CADD4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ИНДУСТРИАЛЬНЫЙ ПАРК «ВАРГАШИНСКИЙ» (GREENFIELD) 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Курганская обл., Варгашинский МО, </a:t>
            </a:r>
            <a:r>
              <a:rPr lang="ru-R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рп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Варгаши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DFC0ACA-6461-4329-87DE-DD4094ED4072}"/>
              </a:ext>
            </a:extLst>
          </p:cNvPr>
          <p:cNvSpPr/>
          <p:nvPr/>
        </p:nvSpPr>
        <p:spPr>
          <a:xfrm>
            <a:off x="6998311" y="1670163"/>
            <a:ext cx="348420" cy="358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38A4CC6-4CF7-4314-B419-562210F66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590" y="4082200"/>
            <a:ext cx="4819508" cy="268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26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7ACCE51F-AD60-44E8-858F-2182CD67A7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t="15534" r="16129" b="79763"/>
          <a:stretch/>
        </p:blipFill>
        <p:spPr bwMode="auto">
          <a:xfrm>
            <a:off x="0" y="-13372"/>
            <a:ext cx="12191999" cy="858899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0" y="82402"/>
            <a:ext cx="12192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ИНДУСТРИАЛЬНЫЙ ПАРК «РИД КАТАЙСК» (BROWNFIELD) 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Курганская обл., Катайский МО, г. Катайск, ул. Матросова, 1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825135-68F6-4F44-A22B-26B018DE81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0" b="14151"/>
          <a:stretch/>
        </p:blipFill>
        <p:spPr>
          <a:xfrm>
            <a:off x="7731502" y="830004"/>
            <a:ext cx="4460341" cy="3034853"/>
          </a:xfrm>
          <a:prstGeom prst="rect">
            <a:avLst/>
          </a:prstGeom>
        </p:spPr>
      </p:pic>
      <p:graphicFrame>
        <p:nvGraphicFramePr>
          <p:cNvPr id="10" name="Таблица 2">
            <a:extLst>
              <a:ext uri="{FF2B5EF4-FFF2-40B4-BE49-F238E27FC236}">
                <a16:creationId xmlns:a16="http://schemas.microsoft.com/office/drawing/2014/main" id="{ABF20341-7641-4392-A672-A41F9A2018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285864"/>
              </p:ext>
            </p:extLst>
          </p:nvPr>
        </p:nvGraphicFramePr>
        <p:xfrm>
          <a:off x="777494" y="872684"/>
          <a:ext cx="6655032" cy="586492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358258">
                  <a:extLst>
                    <a:ext uri="{9D8B030D-6E8A-4147-A177-3AD203B41FA5}">
                      <a16:colId xmlns:a16="http://schemas.microsoft.com/office/drawing/2014/main" val="546581543"/>
                    </a:ext>
                  </a:extLst>
                </a:gridCol>
                <a:gridCol w="3296774">
                  <a:extLst>
                    <a:ext uri="{9D8B030D-6E8A-4147-A177-3AD203B41FA5}">
                      <a16:colId xmlns:a16="http://schemas.microsoft.com/office/drawing/2014/main" val="4032175930"/>
                    </a:ext>
                  </a:extLst>
                </a:gridCol>
              </a:tblGrid>
              <a:tr h="573648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Общая площадь парка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тыс. м2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334280"/>
                  </a:ext>
                </a:extLst>
              </a:tr>
              <a:tr h="573648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Свободные площади для резидентов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9000 м2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428059"/>
                  </a:ext>
                </a:extLst>
              </a:tr>
              <a:tr h="33235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 арендной платы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р./м2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409339"/>
                  </a:ext>
                </a:extLst>
              </a:tr>
              <a:tr h="33235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Электроснабжение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МВт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724874"/>
                  </a:ext>
                </a:extLst>
              </a:tr>
              <a:tr h="33235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Водоснабжение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 м3/</a:t>
                      </a:r>
                      <a:r>
                        <a:rPr lang="ru-RU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сут</a:t>
                      </a:r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382296"/>
                  </a:ext>
                </a:extLst>
              </a:tr>
              <a:tr h="33235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Газоснабжение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1896 м3/ч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054699"/>
                  </a:ext>
                </a:extLst>
              </a:tr>
              <a:tr h="81949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Подъездные пути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Дорога с асфальтобетонным покрытием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298385"/>
                  </a:ext>
                </a:extLst>
              </a:tr>
              <a:tr h="33235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Высота потолков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м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606798"/>
                  </a:ext>
                </a:extLst>
              </a:tr>
              <a:tr h="57364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Грузоподъемные механизмы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Имеются кран-балки с нагрузкой до 5 тонн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796988"/>
                  </a:ext>
                </a:extLst>
              </a:tr>
              <a:tr h="332352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Имеется возможность организации ЖД-тупика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978372"/>
                  </a:ext>
                </a:extLst>
              </a:tr>
              <a:tr h="997055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Расстояние до г. Кургана – 221 км</a:t>
                      </a:r>
                    </a:p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Расстояние до г. Тюмень-204 км</a:t>
                      </a:r>
                    </a:p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Расстояние до г. Екатеринбург-136 км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53002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0AE6EF-0B2A-432E-92F9-FCDE3D4FA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502" y="3864858"/>
            <a:ext cx="4460341" cy="299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36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538" y="1113322"/>
            <a:ext cx="5628571" cy="52225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7528" y="1421691"/>
          <a:ext cx="6129021" cy="460581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998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0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7511">
                <a:tc>
                  <a:txBody>
                    <a:bodyPr/>
                    <a:lstStyle/>
                    <a:p>
                      <a:pPr marL="0" indent="0" algn="ctr"/>
                      <a:r>
                        <a:rPr lang="ru" sz="105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площадки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01600" algn="ctr"/>
                      <a:r>
                        <a:rPr lang="ru" sz="105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га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301">
                <a:tc>
                  <a:txBody>
                    <a:bodyPr/>
                    <a:lstStyle/>
                    <a:p>
                      <a:pPr marL="0" indent="0" algn="ctr"/>
                      <a:r>
                        <a:rPr lang="ru" sz="105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Кадастровый номер</a:t>
                      </a:r>
                    </a:p>
                    <a:p>
                      <a:pPr marL="0" indent="0" algn="ctr"/>
                      <a:r>
                        <a:rPr lang="ru" sz="105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участка/квартала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01600" algn="ctr"/>
                      <a:r>
                        <a:rPr lang="ru" sz="105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45:25:040101:53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604"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Собственник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5600" indent="0" algn="ctr"/>
                      <a:r>
                        <a:rPr lang="ru-RU" sz="105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Собственность публично-правовых образований</a:t>
                      </a:r>
                      <a:endParaRPr lang="ru" sz="105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494">
                <a:tc>
                  <a:txBody>
                    <a:bodyPr/>
                    <a:lstStyle/>
                    <a:p>
                      <a:pPr marL="0" indent="0" algn="ctr"/>
                      <a:r>
                        <a:rPr lang="ru" sz="105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Функциональная зона (ГП)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Производственная зона ПР 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4772">
                <a:tc>
                  <a:txBody>
                    <a:bodyPr/>
                    <a:lstStyle/>
                    <a:p>
                      <a:pPr marL="0" indent="0" algn="ctr"/>
                      <a:r>
                        <a:rPr lang="ru" sz="105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Электроснабжение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560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Возможность подключения к сетям электроснабжения имеется.</a:t>
                      </a:r>
                      <a:r>
                        <a:rPr lang="ru" sz="105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Основная информация уточняется.</a:t>
                      </a:r>
                      <a:endParaRPr lang="ru" sz="105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6560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hlinkClick r:id="rId3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45079">
                <a:tc>
                  <a:txBody>
                    <a:bodyPr/>
                    <a:lstStyle/>
                    <a:p>
                      <a:pPr marL="0" indent="0" algn="ctr"/>
                      <a:r>
                        <a:rPr lang="ru" sz="105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Газоснабжение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5600" indent="0" algn="ctr"/>
                      <a:r>
                        <a:rPr lang="ru-RU" sz="105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</a:t>
                      </a:r>
                      <a:r>
                        <a:rPr lang="ru-RU" sz="105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ГРС</a:t>
                      </a:r>
                      <a:r>
                        <a:rPr lang="ru-RU" sz="105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Курган-1, ГРС Курган-2 отсутствует резерв пропускной способности. ГРС закрыты на подключение. Согласно план-графику синхронизации выполнения Программы развития газоснабжения и газификации Курганской области на 2024 год, техническое перевооружение ГРС запланировано на 2027 год.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5483">
                <a:tc>
                  <a:txBody>
                    <a:bodyPr/>
                    <a:lstStyle/>
                    <a:p>
                      <a:pPr marL="0" indent="0" algn="ctr"/>
                      <a:r>
                        <a:rPr lang="ru" sz="105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Водоснабжение и водоотведение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5600" indent="0" algn="ctr"/>
                      <a:r>
                        <a:rPr lang="ru-RU" sz="105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Подключение к системе водоснабжения и водоотведения возможно. </a:t>
                      </a:r>
                      <a:r>
                        <a:rPr lang="ru-RU" sz="105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Макс.объем</a:t>
                      </a:r>
                      <a:r>
                        <a:rPr lang="ru-RU" sz="105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потребления водоснабжения и водоотведения 0,3 </a:t>
                      </a:r>
                      <a:r>
                        <a:rPr lang="ru-RU" sz="105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куб.м</a:t>
                      </a:r>
                      <a:r>
                        <a:rPr lang="ru-RU" sz="105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</a:t>
                      </a:r>
                      <a:r>
                        <a:rPr lang="ru-RU" sz="105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сут</a:t>
                      </a:r>
                      <a:r>
                        <a:rPr lang="ru-RU" sz="105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65600" indent="0" algn="ctr"/>
                      <a:r>
                        <a:rPr lang="ru-RU" sz="105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 подключения водоснабжения – 5,989 </a:t>
                      </a:r>
                      <a:r>
                        <a:rPr lang="ru-RU" sz="105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lang="ru-RU" sz="105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., водоотведения – 9,056 млн.</a:t>
                      </a:r>
                      <a:r>
                        <a:rPr lang="ru-RU" sz="105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руб.</a:t>
                      </a:r>
                      <a:r>
                        <a:rPr lang="ru-RU" sz="105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65600" indent="0" algn="ctr"/>
                      <a:r>
                        <a:rPr lang="ru-RU" sz="105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Место врезки на границе земельного участка.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548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Подъездные пути</a:t>
                      </a:r>
                    </a:p>
                    <a:p>
                      <a:pPr marL="0" indent="0" algn="ctr"/>
                      <a:endParaRPr lang="ru" sz="105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5600" indent="0" algn="ctr"/>
                      <a:r>
                        <a:rPr lang="ru-RU" sz="105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Федеральная трасса</a:t>
                      </a:r>
                    </a:p>
                    <a:p>
                      <a:pPr marL="65600" indent="0" algn="ctr"/>
                      <a:r>
                        <a:rPr lang="ru-RU" sz="105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 грунтовая дорога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07921995"/>
                  </a:ext>
                </a:extLst>
              </a:tr>
              <a:tr h="204162">
                <a:tc>
                  <a:txBody>
                    <a:bodyPr/>
                    <a:lstStyle/>
                    <a:p>
                      <a:pPr marL="0" indent="0" algn="ctr"/>
                      <a:r>
                        <a:rPr lang="ru" sz="105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СЗЗ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0000"/>
                        </a:lnSpc>
                      </a:pPr>
                      <a:r>
                        <a:rPr lang="ru" sz="105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1000 м.</a:t>
                      </a:r>
                      <a:endParaRPr lang="ru" sz="105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35170393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470319" y="1244110"/>
            <a:ext cx="1878927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Тюменское кольцо,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 федеральная автомобильная дорога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Р-254 «Иртыш»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Прямая со стрелкой 11"/>
          <p:cNvCxnSpPr>
            <a:cxnSpLocks/>
          </p:cNvCxnSpPr>
          <p:nvPr/>
        </p:nvCxnSpPr>
        <p:spPr>
          <a:xfrm flipH="1">
            <a:off x="8971984" y="1685820"/>
            <a:ext cx="498336" cy="3421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2ABF53F9-404D-4158-B524-0DE533FF1B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t="15534" r="16129" b="79763"/>
          <a:stretch/>
        </p:blipFill>
        <p:spPr bwMode="auto">
          <a:xfrm>
            <a:off x="0" y="24143"/>
            <a:ext cx="12191999" cy="75460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09652" y="24143"/>
            <a:ext cx="7172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ЗЕМЕЛЬНЫЙ УЧАСТОК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Курганская обл., г. Курган, в районе пересечения ул. Омской </a:t>
            </a:r>
          </a:p>
        </p:txBody>
      </p:sp>
      <p:sp>
        <p:nvSpPr>
          <p:cNvPr id="13" name="TextBox 12"/>
          <p:cNvSpPr txBox="1"/>
          <p:nvPr/>
        </p:nvSpPr>
        <p:spPr>
          <a:xfrm rot="17479670">
            <a:off x="6993987" y="3760831"/>
            <a:ext cx="137957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ул. Омская</a:t>
            </a:r>
          </a:p>
        </p:txBody>
      </p:sp>
    </p:spTree>
    <p:extLst>
      <p:ext uri="{BB962C8B-B14F-4D97-AF65-F5344CB8AC3E}">
        <p14:creationId xmlns:p14="http://schemas.microsoft.com/office/powerpoint/2010/main" val="2990205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715E67-E648-4BB8-B7B2-82AB1E0DA7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1B07CB8-201C-4AD6-8432-0C0DD7156828}"/>
              </a:ext>
            </a:extLst>
          </p:cNvPr>
          <p:cNvGraphicFramePr>
            <a:graphicFrameLocks noGrp="1"/>
          </p:cNvGraphicFramePr>
          <p:nvPr/>
        </p:nvGraphicFramePr>
        <p:xfrm>
          <a:off x="384113" y="810295"/>
          <a:ext cx="7233134" cy="570488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792211">
                  <a:extLst>
                    <a:ext uri="{9D8B030D-6E8A-4147-A177-3AD203B41FA5}">
                      <a16:colId xmlns:a16="http://schemas.microsoft.com/office/drawing/2014/main" val="951000576"/>
                    </a:ext>
                  </a:extLst>
                </a:gridCol>
                <a:gridCol w="5440923">
                  <a:extLst>
                    <a:ext uri="{9D8B030D-6E8A-4147-A177-3AD203B41FA5}">
                      <a16:colId xmlns:a16="http://schemas.microsoft.com/office/drawing/2014/main" val="3815540406"/>
                    </a:ext>
                  </a:extLst>
                </a:gridCol>
              </a:tblGrid>
              <a:tr h="44451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</a:t>
                      </a:r>
                      <a:endParaRPr lang="ru-RU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 га</a:t>
                      </a:r>
                      <a:endParaRPr lang="ru-RU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32130631"/>
                  </a:ext>
                </a:extLst>
              </a:tr>
              <a:tr h="44451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Кадастровый номер участка/квартала  </a:t>
                      </a:r>
                      <a:endParaRPr lang="ru-RU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45:08:010402:2695, 45:08:010402:2697, 45:08:010402:689</a:t>
                      </a:r>
                    </a:p>
                  </a:txBody>
                  <a:tcPr marL="0" marR="18000" marT="18000" marB="18000" anchor="ctr"/>
                </a:tc>
                <a:extLst>
                  <a:ext uri="{0D108BD9-81ED-4DB2-BD59-A6C34878D82A}">
                    <a16:rowId xmlns:a16="http://schemas.microsoft.com/office/drawing/2014/main" val="4008002357"/>
                  </a:ext>
                </a:extLst>
              </a:tr>
              <a:tr h="44451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Собственник </a:t>
                      </a:r>
                      <a:endParaRPr lang="ru-RU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 собственность</a:t>
                      </a:r>
                      <a:endParaRPr lang="ru-RU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8000" marT="18000" marB="18000" anchor="ctr"/>
                </a:tc>
                <a:extLst>
                  <a:ext uri="{0D108BD9-81ED-4DB2-BD59-A6C34878D82A}">
                    <a16:rowId xmlns:a16="http://schemas.microsoft.com/office/drawing/2014/main" val="2268214202"/>
                  </a:ext>
                </a:extLst>
              </a:tr>
              <a:tr h="44451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Категория земель</a:t>
                      </a:r>
                      <a:endParaRPr lang="ru-RU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Земли населенных пунктов</a:t>
                      </a:r>
                      <a:endParaRPr lang="ru-RU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8000" marT="18000" marB="18000" anchor="ctr"/>
                </a:tc>
                <a:extLst>
                  <a:ext uri="{0D108BD9-81ED-4DB2-BD59-A6C34878D82A}">
                    <a16:rowId xmlns:a16="http://schemas.microsoft.com/office/drawing/2014/main" val="2313376905"/>
                  </a:ext>
                </a:extLst>
              </a:tr>
              <a:tr h="54898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Основные виды разрешенного использования</a:t>
                      </a:r>
                      <a:endParaRPr lang="ru-RU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Производственная деятельность</a:t>
                      </a:r>
                    </a:p>
                  </a:txBody>
                  <a:tcPr marL="0" marR="18000" marT="18000" marB="18000" anchor="ctr"/>
                </a:tc>
                <a:extLst>
                  <a:ext uri="{0D108BD9-81ED-4DB2-BD59-A6C34878D82A}">
                    <a16:rowId xmlns:a16="http://schemas.microsoft.com/office/drawing/2014/main" val="713929933"/>
                  </a:ext>
                </a:extLst>
              </a:tr>
              <a:tr h="44451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Электроснабжение</a:t>
                      </a:r>
                      <a:endParaRPr lang="ru-RU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Подключение</a:t>
                      </a:r>
                      <a:r>
                        <a:rPr lang="ru-RU" sz="1200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имеется </a:t>
                      </a: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(возможность увеличения до 30-40 МВт)</a:t>
                      </a:r>
                      <a:endParaRPr lang="ru-RU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55" marR="8255" marT="8255" marB="0" anchor="ctr" horzOverflow="overflow"/>
                </a:tc>
                <a:extLst>
                  <a:ext uri="{0D108BD9-81ED-4DB2-BD59-A6C34878D82A}">
                    <a16:rowId xmlns:a16="http://schemas.microsoft.com/office/drawing/2014/main" val="3501358000"/>
                  </a:ext>
                </a:extLst>
              </a:tr>
              <a:tr h="44451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Газоснабжение </a:t>
                      </a:r>
                      <a:endParaRPr lang="ru-RU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2 300 м3/ч (ГРПШ в 100 м от ЗУ)</a:t>
                      </a:r>
                      <a:endParaRPr lang="ru-RU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55" marR="8255" marT="8255" marB="0" anchor="ctr" horzOverflow="overflow"/>
                </a:tc>
                <a:extLst>
                  <a:ext uri="{0D108BD9-81ED-4DB2-BD59-A6C34878D82A}">
                    <a16:rowId xmlns:a16="http://schemas.microsoft.com/office/drawing/2014/main" val="1763414662"/>
                  </a:ext>
                </a:extLst>
              </a:tr>
              <a:tr h="444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Водоснабжение</a:t>
                      </a:r>
                      <a:endParaRPr lang="ru-RU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55" marR="8255" marT="8254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Альтернативный источник водоснабжения</a:t>
                      </a:r>
                      <a:endParaRPr lang="ru-RU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55" marR="8255" marT="8255" marB="0" anchor="ctr" horzOverflow="overflow"/>
                </a:tc>
                <a:extLst>
                  <a:ext uri="{0D108BD9-81ED-4DB2-BD59-A6C34878D82A}">
                    <a16:rowId xmlns:a16="http://schemas.microsoft.com/office/drawing/2014/main" val="1249843768"/>
                  </a:ext>
                </a:extLst>
              </a:tr>
              <a:tr h="444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Водоотведение</a:t>
                      </a:r>
                      <a:endParaRPr lang="ru-RU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55" marR="8255" marT="8254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Альтернативный источник водоотведения</a:t>
                      </a:r>
                      <a:endParaRPr lang="ru-RU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55" marR="8255" marT="8255" marB="0" anchor="ctr" horzOverflow="overflow"/>
                </a:tc>
                <a:extLst>
                  <a:ext uri="{0D108BD9-81ED-4DB2-BD59-A6C34878D82A}">
                    <a16:rowId xmlns:a16="http://schemas.microsoft.com/office/drawing/2014/main" val="423390700"/>
                  </a:ext>
                </a:extLst>
              </a:tr>
              <a:tr h="44451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Подъездные пути</a:t>
                      </a:r>
                      <a:endParaRPr lang="ru-RU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Асфальтовое  дорожное покрытие</a:t>
                      </a:r>
                    </a:p>
                  </a:txBody>
                  <a:tcPr marL="8255" marR="8255" marT="8255" marB="0" anchor="ctr" horzOverflow="overflow"/>
                </a:tc>
                <a:extLst>
                  <a:ext uri="{0D108BD9-81ED-4DB2-BD59-A6C34878D82A}">
                    <a16:rowId xmlns:a16="http://schemas.microsoft.com/office/drawing/2014/main" val="2254341492"/>
                  </a:ext>
                </a:extLst>
              </a:tr>
              <a:tr h="54183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СЗЗ</a:t>
                      </a:r>
                      <a:endParaRPr lang="ru-RU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1000 м</a:t>
                      </a:r>
                    </a:p>
                  </a:txBody>
                  <a:tcPr marL="0" marR="18000" marT="18000" marB="18000" anchor="ctr"/>
                </a:tc>
                <a:extLst>
                  <a:ext uri="{0D108BD9-81ED-4DB2-BD59-A6C34878D82A}">
                    <a16:rowId xmlns:a16="http://schemas.microsoft.com/office/drawing/2014/main" val="3979477627"/>
                  </a:ext>
                </a:extLst>
              </a:tr>
              <a:tr h="548985"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ЖД-тупик в непосредственной близости к участкам (26 м). ЖД-тупик принадлежит АО «РЖД». 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Расстояние до г. Кургана 35 км.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55" marR="8255" marT="8255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00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8000" marT="18000" marB="18000" anchor="ctr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4749220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43B2EA-3EE9-4B48-80D6-9CCF168D8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204" y="883347"/>
            <a:ext cx="4107333" cy="5832081"/>
          </a:xfrm>
          <a:prstGeom prst="rect">
            <a:avLst/>
          </a:prstGeom>
        </p:spPr>
      </p:pic>
      <p:pic>
        <p:nvPicPr>
          <p:cNvPr id="7" name="Рисунок 6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68B829F4-FCEB-44F4-8F49-3B8133A94A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t="15534" r="16129" b="79763"/>
          <a:stretch/>
        </p:blipFill>
        <p:spPr bwMode="auto">
          <a:xfrm>
            <a:off x="0" y="-24302"/>
            <a:ext cx="12191999" cy="754609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2391590" y="36781"/>
            <a:ext cx="6904866" cy="6309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9095" marR="0" lvl="0" indent="0" algn="ctr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ЗЕМЕЛЬНЫЙ УЧАСТОК</a:t>
            </a:r>
          </a:p>
          <a:p>
            <a:pPr marL="379095" marR="0" lvl="0" indent="0" algn="ctr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КУРГАНСКАЯ ОБЛАСТЬ, КЕТОВСКИЙ МО, С. ИКОВКА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7373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715E67-E648-4BB8-B7B2-82AB1E0DA7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68B829F4-FCEB-44F4-8F49-3B8133A94A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t="15534" r="16129" b="79763"/>
          <a:stretch/>
        </p:blipFill>
        <p:spPr bwMode="auto">
          <a:xfrm>
            <a:off x="0" y="-24302"/>
            <a:ext cx="12191999" cy="754609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0" y="47635"/>
            <a:ext cx="11967537" cy="5693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9095" marR="0" lvl="0" indent="0" algn="ctr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ЗЕМЕЛЬНЫЙ УЧАСТОК</a:t>
            </a:r>
          </a:p>
          <a:p>
            <a:pPr marL="379095" marR="0" lvl="0" indent="0" algn="ctr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КУРГАНСКАЯ ОБЛАСТЬ, ВАРГАШИНСКИЙ МО, НА ТЕРРИТОРИИ ИНДУСТРИАЛЬНОГО ПАРКА «ВАРГАШИНСКИЙ»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CE7DF00-EE1E-4770-A1BE-C3B2CA694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429" y="913834"/>
            <a:ext cx="4668569" cy="279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96CF258-D464-492C-8218-73DCAAD85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429" y="3794154"/>
            <a:ext cx="4668569" cy="288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97939586-A9C4-41A8-B7BB-5F1E5EADAB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61100"/>
              </p:ext>
            </p:extLst>
          </p:nvPr>
        </p:nvGraphicFramePr>
        <p:xfrm>
          <a:off x="188670" y="922321"/>
          <a:ext cx="7146090" cy="586902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97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8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6592"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6" marR="8256" marT="8255" marB="0" anchor="ctr" horzOverflow="overflow"/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Земельного участка – 1,6 га (от общей </a:t>
                      </a:r>
                      <a:r>
                        <a:rPr kumimoji="0" lang="ru-RU" sz="100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площади –26 га) </a:t>
                      </a:r>
                      <a:endParaRPr kumimoji="0" lang="ru-RU" sz="100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Каркасный объект капитального строительства </a:t>
                      </a:r>
                      <a:r>
                        <a:rPr kumimoji="0" lang="en-US" sz="1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kumimoji="0" lang="ru-RU" sz="1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3 961 </a:t>
                      </a:r>
                      <a:r>
                        <a:rPr kumimoji="0" lang="ru-RU" sz="10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кв.м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6" marR="8256" marT="8255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293"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Параметры объекта недвижимости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6" marR="8256" marT="8255" marB="0" anchor="ctr" horzOverflow="overflow"/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территории индустриального парка «</a:t>
                      </a:r>
                      <a:r>
                        <a:rPr kumimoji="0" lang="ru-RU" sz="10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Варгашинский</a:t>
                      </a:r>
                      <a:r>
                        <a:rPr kumimoji="0" lang="ru-RU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 ООО «Электромоторы </a:t>
                      </a:r>
                      <a:r>
                        <a:rPr kumimoji="0" lang="ru-RU" sz="10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МобиДик</a:t>
                      </a:r>
                      <a:r>
                        <a:rPr kumimoji="0" lang="ru-RU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 ведет строительство производственного цеха с административно-бытовым корпусом и складом, в соответствии с проектно-сметной документацией, разработанной ООО «Мегалит», общей площадью 3 961 кв. м. на арендуемом участке 16 860 кв. м.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Высота помещения – 13,3 м.;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Производственный цех – 2 500,0 кв. м.;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Административно-бытовой корпус (2 этажа) – 97,0 кв. м.;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Складское помещение – 564,0 кв. м.</a:t>
                      </a:r>
                    </a:p>
                  </a:txBody>
                  <a:tcPr marL="8256" marR="8256" marT="8255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410"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Кадастровый номер земельного участка</a:t>
                      </a:r>
                    </a:p>
                  </a:txBody>
                  <a:tcPr marL="8256" marR="8256" marT="8255" marB="0" anchor="ctr" horzOverflow="overflow"/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Земля: 45:03:020106:967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6" marR="8256" marT="8255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378"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Собственник </a:t>
                      </a:r>
                      <a:endParaRPr kumimoji="0" 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6" marR="8256" marT="8255" marB="0" anchor="ctr" horzOverflow="overflow"/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Неразграниченная государственная собственность </a:t>
                      </a:r>
                      <a:endParaRPr kumimoji="0" lang="en-US" sz="100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 с управляющей компанией ООО «</a:t>
                      </a:r>
                      <a:r>
                        <a:rPr kumimoji="0" lang="ru-RU" sz="10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Варгашинский</a:t>
                      </a:r>
                      <a:r>
                        <a:rPr kumimoji="0" lang="ru-RU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индустриальный парк»</a:t>
                      </a:r>
                    </a:p>
                  </a:txBody>
                  <a:tcPr marL="8256" marR="8256" marT="8255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113"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Категория земель</a:t>
                      </a:r>
                      <a:endParaRPr kumimoji="0" 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6" marR="8256" marT="8255" marB="0" anchor="ctr" horzOverflow="overflow"/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Земли населенных пунктов</a:t>
                      </a:r>
                    </a:p>
                  </a:txBody>
                  <a:tcPr marL="8256" marR="8256" marT="8255" marB="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214"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 разрешенного использования 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6" marR="8256" marT="8255" marB="0" anchor="ctr" horzOverflow="overflow"/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Производственная деятельность</a:t>
                      </a:r>
                      <a:endParaRPr kumimoji="0" lang="ru-RU" sz="100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6" marR="8256" marT="8255" marB="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518"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Электроснабжение</a:t>
                      </a:r>
                      <a:endParaRPr kumimoji="0" 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6" marR="8256" marT="8255" marB="0" anchor="ctr" horzOverflow="overflow"/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 МВт </a:t>
                      </a:r>
                      <a:endParaRPr kumimoji="0" lang="ru-RU" sz="100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6" marR="8256" marT="8255" marB="0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6024"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Газоснабжение </a:t>
                      </a:r>
                      <a:endParaRPr kumimoji="0" 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6" marR="8256" marT="8255" marB="0" anchor="ctr" horzOverflow="overflow"/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1600 м3/ч </a:t>
                      </a:r>
                    </a:p>
                  </a:txBody>
                  <a:tcPr marL="8256" marR="8256" marT="8255" marB="0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1480"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Водоснабжение </a:t>
                      </a:r>
                      <a:endParaRPr kumimoji="0" 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6" marR="8256" marT="8255" marB="0" anchor="ctr" horzOverflow="overflow"/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 м3/сут </a:t>
                      </a:r>
                      <a:endParaRPr kumimoji="0" lang="ru-RU" sz="100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6" marR="8256" marT="8255" marB="0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4465"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Водоотведение</a:t>
                      </a:r>
                      <a:endParaRPr kumimoji="0" 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6" marR="8256" marT="8255" marB="0" anchor="ctr" horzOverflow="overflow"/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локальной канализации с отводом нечистот в септик</a:t>
                      </a:r>
                    </a:p>
                  </a:txBody>
                  <a:tcPr marL="8256" marR="8256" marT="8255" marB="0" anchor="ctr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1929"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Подъездные пути</a:t>
                      </a:r>
                      <a:endParaRPr kumimoji="0" 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6" marR="8256" marT="8255" marB="0" anchor="ctr" horzOverflow="overflow"/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Асфальтированная дорога. До железнодорожных путей 1,5 км. </a:t>
                      </a:r>
                    </a:p>
                  </a:txBody>
                  <a:tcPr marL="8256" marR="8256" marT="8255" marB="0" anchor="ctr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8032"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Механизм предоставления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инвестиционной площадки</a:t>
                      </a:r>
                    </a:p>
                  </a:txBody>
                  <a:tcPr marL="8256" marR="8256" marT="8255" marB="0" anchor="ctr" horzOverflow="overflow"/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Продажа – 48 000 млн. руб. (с НДС)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(собственник – ООО Электромоторы </a:t>
                      </a:r>
                      <a:r>
                        <a:rPr kumimoji="0" lang="ru-RU" sz="10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мобидик</a:t>
                      </a:r>
                      <a:r>
                        <a:rPr kumimoji="0" lang="ru-RU" sz="1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6" marR="8256" marT="8255" marB="0" anchor="ctr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709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Дополнительная информация</a:t>
                      </a:r>
                    </a:p>
                  </a:txBody>
                  <a:tcPr marL="8256" marR="8256" marT="825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Пройдена государственная экспертиза проектно-сметной документации, получено разрешение на строительство.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состоянию на 01.03.2025г. выполнены следующие виды работ: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вертикальная планировка в границах здания;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забиты сваи и залиты ростверки;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произведен монтаж металлоконструкции производственного цеха. Согласно проекту производственное здание выполнено из металлоконструкции, административно-бытовой корпус – кирпичное здание, складское помещение – </a:t>
                      </a:r>
                      <a:r>
                        <a:rPr kumimoji="0" lang="ru-RU" sz="10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профлист</a:t>
                      </a:r>
                      <a:r>
                        <a:rPr kumimoji="0" lang="ru-RU" sz="1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6" marR="8256" marT="8255" marB="0" anchor="ctr" horzOverflow="overflow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5804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68C86C7C-200E-4A5E-9F4D-CC84E5DF6D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t="15534" r="16129" b="22330"/>
          <a:stretch/>
        </p:blipFill>
        <p:spPr>
          <a:xfrm>
            <a:off x="0" y="0"/>
            <a:ext cx="12191999" cy="6876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98C4E2-2FFE-47C9-871E-1B04FFAA78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533" y="228701"/>
            <a:ext cx="1743132" cy="170128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ческая вставка, Графика, рисунок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BBD5E4A-A91F-44F2-8ABF-0077913521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51" y="162980"/>
            <a:ext cx="1931096" cy="18327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077" y="2136579"/>
            <a:ext cx="26916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ПРАВИТЕЛЬСТВО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КУРГАНСКОЙ ОБЛАСТИ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79404" y="1962174"/>
            <a:ext cx="321191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ИНВЕСТИЦИОННОЕ АГЕНТСТВО КУРГАНСКОЙ ОБЛАСТИ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F422A7-A23F-41B3-8AEC-21C5A575A956}"/>
              </a:ext>
            </a:extLst>
          </p:cNvPr>
          <p:cNvSpPr txBox="1"/>
          <p:nvPr/>
        </p:nvSpPr>
        <p:spPr>
          <a:xfrm>
            <a:off x="1399162" y="2045049"/>
            <a:ext cx="92862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ИНВЕСТИЦИОННЫЕ ПЛОЩАДКИ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ТЕРРИТОРИИ КУРГАНСКОЙ ОБЛАСТИ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6ABB1C-1AE6-4207-98CB-99B1EB17DE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98986" y="3429000"/>
            <a:ext cx="3194028" cy="319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7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2A6BA116-719F-4AD5-BA0C-53880CEA3B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t="15534" r="16129" b="79763"/>
          <a:stretch/>
        </p:blipFill>
        <p:spPr bwMode="auto">
          <a:xfrm>
            <a:off x="0" y="-13371"/>
            <a:ext cx="12191999" cy="664729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CF7C2BD-6701-4C31-B157-B49E854A4C5D}"/>
              </a:ext>
            </a:extLst>
          </p:cNvPr>
          <p:cNvSpPr/>
          <p:nvPr/>
        </p:nvSpPr>
        <p:spPr>
          <a:xfrm>
            <a:off x="477685" y="1312266"/>
            <a:ext cx="5161281" cy="4835316"/>
          </a:xfrm>
          <a:prstGeom prst="rect">
            <a:avLst/>
          </a:prstGeom>
          <a:solidFill>
            <a:schemeClr val="accent1">
              <a:lumMod val="5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CF7C2BD-6701-4C31-B157-B49E854A4C5D}"/>
              </a:ext>
            </a:extLst>
          </p:cNvPr>
          <p:cNvSpPr/>
          <p:nvPr/>
        </p:nvSpPr>
        <p:spPr>
          <a:xfrm>
            <a:off x="6603786" y="1430917"/>
            <a:ext cx="5161281" cy="4835316"/>
          </a:xfrm>
          <a:prstGeom prst="rect">
            <a:avLst/>
          </a:prstGeom>
          <a:solidFill>
            <a:schemeClr val="accent1">
              <a:lumMod val="5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3202" y="1430917"/>
            <a:ext cx="5210721" cy="4316875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0" marR="0" lvl="0" indent="0" algn="l" defTabSz="11060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2298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МЕСТО В РФ</a:t>
            </a:r>
          </a:p>
          <a:p>
            <a:pPr marL="0" marR="0" lvl="0" indent="0" algn="l" defTabSz="11060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907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 ИНДЕКСУ ПРОМЫШЛЕННОГО ПРОИЗВОДСТВА</a:t>
            </a:r>
          </a:p>
          <a:p>
            <a:pPr marL="0" marR="0" lvl="0" indent="0" algn="l" defTabSz="1106058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677"/>
              </a:spcAft>
              <a:buClrTx/>
              <a:buSzTx/>
              <a:buFontTx/>
              <a:buNone/>
              <a:tabLst/>
              <a:defRPr/>
            </a:pPr>
            <a:r>
              <a:rPr kumimoji="0" lang="ru" sz="1572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ЗА ЯНВАРЬ - ДЕКАБРЬ 2024 ГОДА - 127,2%</a:t>
            </a:r>
          </a:p>
          <a:p>
            <a:pPr marL="0" marR="0" lvl="0" indent="0" algn="l" defTabSz="11060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2298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МЕСТО В РФ</a:t>
            </a:r>
          </a:p>
          <a:p>
            <a:pPr marL="0" marR="0" lvl="0" indent="0" algn="l" defTabSz="11060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907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 ИНДЕКСУ ПРОМЫШЛЕННОГО ПРОИЗВОДСТВА</a:t>
            </a:r>
          </a:p>
          <a:p>
            <a:pPr marL="0" marR="0" lvl="0" indent="0" algn="l" defTabSz="1106058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339"/>
              </a:spcAft>
              <a:buClrTx/>
              <a:buSzTx/>
              <a:buFontTx/>
              <a:buNone/>
              <a:tabLst/>
              <a:defRPr/>
            </a:pPr>
            <a:r>
              <a:rPr kumimoji="0" lang="ru" sz="1572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ЗА ЯНВАРЬ - СЕНТЯБРЬ 2025 ГОДА - 123,8%</a:t>
            </a:r>
          </a:p>
          <a:p>
            <a:pPr marL="0" marR="0" lvl="0" indent="0" algn="l" defTabSz="1106058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339"/>
              </a:spcAft>
              <a:buClrTx/>
              <a:buSzTx/>
              <a:buFontTx/>
              <a:buNone/>
              <a:tabLst/>
              <a:defRPr/>
            </a:pPr>
            <a:endParaRPr lang="ru" sz="1572" b="1" dirty="0">
              <a:solidFill>
                <a:schemeClr val="bg1">
                  <a:lumMod val="95000"/>
                </a:schemeClr>
              </a:solidFill>
              <a:latin typeface="Arial"/>
            </a:endParaRPr>
          </a:p>
          <a:p>
            <a:pPr defTabSz="1106058">
              <a:defRPr/>
            </a:pPr>
            <a:r>
              <a:rPr lang="ru-RU" sz="2298" b="1" dirty="0">
                <a:solidFill>
                  <a:schemeClr val="bg1">
                    <a:lumMod val="95000"/>
                  </a:schemeClr>
                </a:solidFill>
                <a:latin typeface="Arial"/>
              </a:rPr>
              <a:t>1 МЕСТО В УФО</a:t>
            </a:r>
          </a:p>
          <a:p>
            <a:pPr defTabSz="1106058">
              <a:lnSpc>
                <a:spcPct val="82000"/>
              </a:lnSpc>
              <a:spcAft>
                <a:spcPts val="339"/>
              </a:spcAft>
              <a:defRPr/>
            </a:pPr>
            <a:r>
              <a:rPr lang="ru-RU" sz="1572" b="1" dirty="0">
                <a:solidFill>
                  <a:schemeClr val="bg1">
                    <a:lumMod val="95000"/>
                  </a:schemeClr>
                </a:solidFill>
                <a:latin typeface="Arial"/>
              </a:rPr>
              <a:t>ПО КОЛИЧЕСТВУ ИНДУСТРИАЛЬНЫХ ПАРКОВ, ВКЛЮЧЕННЫХ</a:t>
            </a:r>
          </a:p>
          <a:p>
            <a:pPr defTabSz="1106058">
              <a:lnSpc>
                <a:spcPct val="82000"/>
              </a:lnSpc>
              <a:spcAft>
                <a:spcPts val="339"/>
              </a:spcAft>
              <a:defRPr/>
            </a:pPr>
            <a:r>
              <a:rPr lang="ru-RU" sz="1572" b="1" dirty="0">
                <a:solidFill>
                  <a:schemeClr val="bg1">
                    <a:lumMod val="95000"/>
                  </a:schemeClr>
                </a:solidFill>
                <a:latin typeface="Arial"/>
              </a:rPr>
              <a:t>В РЕЕСТР МИНПРОМТОРГА РОССИИ</a:t>
            </a:r>
          </a:p>
          <a:p>
            <a:pPr defTabSz="1106058">
              <a:lnSpc>
                <a:spcPct val="82000"/>
              </a:lnSpc>
              <a:spcAft>
                <a:spcPts val="339"/>
              </a:spcAft>
              <a:defRPr/>
            </a:pPr>
            <a:endParaRPr lang="ru-RU" sz="2298" b="1" dirty="0">
              <a:solidFill>
                <a:schemeClr val="bg1">
                  <a:lumMod val="95000"/>
                </a:schemeClr>
              </a:solidFill>
              <a:latin typeface="Arial"/>
            </a:endParaRPr>
          </a:p>
          <a:p>
            <a:pPr defTabSz="1106058">
              <a:lnSpc>
                <a:spcPct val="82000"/>
              </a:lnSpc>
              <a:spcAft>
                <a:spcPts val="339"/>
              </a:spcAft>
              <a:defRPr/>
            </a:pPr>
            <a:r>
              <a:rPr lang="ru-RU" sz="2298" b="1" dirty="0">
                <a:solidFill>
                  <a:schemeClr val="bg1">
                    <a:lumMod val="95000"/>
                  </a:schemeClr>
                </a:solidFill>
                <a:latin typeface="Arial"/>
              </a:rPr>
              <a:t>3 МЕСТО В РФ</a:t>
            </a:r>
          </a:p>
          <a:p>
            <a:pPr defTabSz="1106058">
              <a:lnSpc>
                <a:spcPct val="82000"/>
              </a:lnSpc>
              <a:spcAft>
                <a:spcPts val="339"/>
              </a:spcAft>
              <a:defRPr/>
            </a:pPr>
            <a:r>
              <a:rPr lang="ru-RU" sz="1572" b="1" dirty="0">
                <a:solidFill>
                  <a:schemeClr val="bg1">
                    <a:lumMod val="95000"/>
                  </a:schemeClr>
                </a:solidFill>
                <a:latin typeface="Arial"/>
              </a:rPr>
              <a:t>ПО ИНДЕКСУ ВЫПУСКА ТОВАРОВ И УСЛУГ</a:t>
            </a:r>
          </a:p>
          <a:p>
            <a:pPr defTabSz="1106058">
              <a:lnSpc>
                <a:spcPct val="82000"/>
              </a:lnSpc>
              <a:spcAft>
                <a:spcPts val="339"/>
              </a:spcAft>
              <a:defRPr/>
            </a:pPr>
            <a:r>
              <a:rPr lang="ru-RU" sz="1572" b="1" dirty="0">
                <a:solidFill>
                  <a:schemeClr val="bg1">
                    <a:lumMod val="95000"/>
                  </a:schemeClr>
                </a:solidFill>
                <a:latin typeface="Arial"/>
              </a:rPr>
              <a:t>ПО БАЗОВЫМ ВИДАМ ЭКОНОМИЧЕСКОЙ ДЕЯТЕЛЬНОСТИ</a:t>
            </a:r>
          </a:p>
          <a:p>
            <a:pPr defTabSz="1106058">
              <a:lnSpc>
                <a:spcPct val="82000"/>
              </a:lnSpc>
              <a:spcAft>
                <a:spcPts val="339"/>
              </a:spcAft>
              <a:defRPr/>
            </a:pPr>
            <a:r>
              <a:rPr lang="ru-RU" sz="1572" b="1" dirty="0">
                <a:solidFill>
                  <a:schemeClr val="bg1">
                    <a:lumMod val="95000"/>
                  </a:schemeClr>
                </a:solidFill>
                <a:latin typeface="Arial"/>
              </a:rPr>
              <a:t>ЗА ЯНВАРЬ — АВГУСТ 2025 ГОДА — 114,8%</a:t>
            </a:r>
            <a:endParaRPr lang="ru" sz="1572" b="1" dirty="0">
              <a:solidFill>
                <a:schemeClr val="bg1">
                  <a:lumMod val="95000"/>
                </a:schemeClr>
              </a:solidFill>
              <a:latin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sz="half" idx="3"/>
          </p:nvPr>
        </p:nvSpPr>
        <p:spPr>
          <a:xfrm>
            <a:off x="6738743" y="1430917"/>
            <a:ext cx="4994708" cy="420120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0" indent="0">
              <a:lnSpc>
                <a:spcPts val="3700"/>
              </a:lnSpc>
              <a:spcBef>
                <a:spcPts val="121"/>
              </a:spcBef>
              <a:buNone/>
            </a:pPr>
            <a:r>
              <a:rPr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sz="2400" spc="-21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  <a:r>
              <a:rPr sz="2400" spc="-21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2400" spc="-21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</a:p>
          <a:p>
            <a:pPr marL="0" indent="0">
              <a:lnSpc>
                <a:spcPts val="1439"/>
              </a:lnSpc>
              <a:buNone/>
            </a:pPr>
            <a:r>
              <a:rPr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spc="-2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sz="1400" spc="-1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  <a:r>
              <a:rPr sz="1400" spc="-1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sz="1400" spc="-1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ИНДЕКСУ</a:t>
            </a:r>
            <a:r>
              <a:rPr sz="1400" spc="-1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СЕЛЬХОЗПРОИЗВОДСТВА</a:t>
            </a:r>
            <a:endParaRPr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2527"/>
              </a:lnSpc>
              <a:buNone/>
            </a:pPr>
            <a:r>
              <a:rPr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spc="18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1400" spc="-1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12,5%)</a:t>
            </a:r>
            <a:endParaRPr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3700"/>
              </a:lnSpc>
              <a:spcBef>
                <a:spcPts val="1584"/>
              </a:spcBef>
              <a:buNone/>
            </a:pPr>
            <a:r>
              <a:rPr lang="ru-RU" sz="2400" spc="-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МЕСТО В РФ В 2024 ГОДУ</a:t>
            </a:r>
          </a:p>
          <a:p>
            <a:pPr marL="0" indent="0" defTabSz="1106058">
              <a:lnSpc>
                <a:spcPct val="82000"/>
              </a:lnSpc>
              <a:spcBef>
                <a:spcPts val="1584"/>
              </a:spcBef>
              <a:spcAft>
                <a:spcPts val="339"/>
              </a:spcAft>
              <a:buNone/>
              <a:defRPr/>
            </a:pPr>
            <a:r>
              <a:rPr lang="ru-RU" sz="1572" dirty="0">
                <a:solidFill>
                  <a:schemeClr val="bg1">
                    <a:lumMod val="95000"/>
                  </a:schemeClr>
                </a:solidFill>
                <a:latin typeface="Arial"/>
                <a:cs typeface="+mn-cs"/>
              </a:rPr>
              <a:t>В РЕЙТИНГЕ ЭФФЕКТИВНОСТИ ДЕЯТЕЛЬНОСТИ ОРГАНОВ ИСПОЛНИТЕЛЬНОЙ ВЛАСТИ В СФЕРЕ  ПРОМЫШЛЕННОСТИ</a:t>
            </a:r>
          </a:p>
          <a:p>
            <a:pPr marL="0" indent="0">
              <a:lnSpc>
                <a:spcPts val="3700"/>
              </a:lnSpc>
              <a:spcBef>
                <a:spcPts val="1584"/>
              </a:spcBef>
              <a:buNone/>
            </a:pPr>
            <a:r>
              <a:rPr lang="ru-RU" sz="2400" spc="-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sz="2400" spc="-20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spc="-1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  <a:r>
              <a:rPr lang="ru-RU" sz="2400" spc="-21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400" spc="-21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</a:p>
          <a:p>
            <a:pPr marL="0" marR="801561" indent="0">
              <a:lnSpc>
                <a:spcPct val="78200"/>
              </a:lnSpc>
              <a:spcBef>
                <a:spcPts val="277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400" spc="-2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НАЦИОНАЛЬНОМ</a:t>
            </a:r>
            <a:r>
              <a:rPr lang="ru-RU" sz="1400" spc="-1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РЕЙТИНГЕ</a:t>
            </a:r>
            <a:r>
              <a:rPr lang="ru-RU" sz="1400" spc="-1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1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СОСТОЯНИЯ ИНВЕСТИЦИОННОГО</a:t>
            </a:r>
            <a:r>
              <a:rPr lang="ru-RU" sz="1400" spc="2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2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КЛИМАТА</a:t>
            </a:r>
            <a:r>
              <a:rPr lang="ru-RU" sz="1400" spc="1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400" spc="1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ru-RU" sz="1400" spc="2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2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1106058">
              <a:lnSpc>
                <a:spcPct val="82000"/>
              </a:lnSpc>
              <a:spcBef>
                <a:spcPts val="1584"/>
              </a:spcBef>
              <a:spcAft>
                <a:spcPts val="339"/>
              </a:spcAft>
              <a:buNone/>
              <a:defRPr/>
            </a:pPr>
            <a:endParaRPr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174A3E-CDD2-4A29-ACC0-83E1FA1C2A33}"/>
              </a:ext>
            </a:extLst>
          </p:cNvPr>
          <p:cNvSpPr txBox="1"/>
          <p:nvPr/>
        </p:nvSpPr>
        <p:spPr>
          <a:xfrm>
            <a:off x="1644661" y="88160"/>
            <a:ext cx="9738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КЛЮЧЕВЫЕ ПОКАЗАТЕЛИ РАЗВИТИЯ КУРГАНСКОЙ ОБАЛСТИ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46" y="6103342"/>
            <a:ext cx="514591" cy="51459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063" y="5998419"/>
            <a:ext cx="495099" cy="61618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659159" y="6052547"/>
            <a:ext cx="3011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Прямые рейсы из регионального аэропорта в Москву, Санкт-Петербург, Сочи, Сургут, ХМАО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658162" y="5960213"/>
            <a:ext cx="3020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Транссибирская железнодорожная магистраль соединяет Курганскую область с другими региональными центрами России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30199" y="5918075"/>
            <a:ext cx="2553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Через Курганскую область проходит автомобильная дорога федерального значения Р-254 «Иртыш» 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4" b="943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60" y="6052547"/>
            <a:ext cx="807954" cy="562055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608178" y="5659451"/>
            <a:ext cx="405517" cy="0"/>
          </a:xfrm>
          <a:prstGeom prst="line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4221682" y="5659451"/>
            <a:ext cx="405517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681737" y="5532623"/>
            <a:ext cx="2553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Прямые авиарейсы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658162" y="5532623"/>
            <a:ext cx="2553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Железнодорожное сообщение</a:t>
            </a: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8163063" y="5667753"/>
            <a:ext cx="405517" cy="0"/>
          </a:xfrm>
          <a:prstGeom prst="line">
            <a:avLst/>
          </a:prstGeom>
          <a:ln w="381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3208" y="69401"/>
            <a:ext cx="9870507" cy="5359221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 rot="1611740">
            <a:off x="2885063" y="3940865"/>
            <a:ext cx="22162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 А З А Х С Т А Н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1658" y="75757"/>
            <a:ext cx="95601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ТРАНСПОРТНОЕ РАСПОЛОЖЕНИЕ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130199" y="5520952"/>
            <a:ext cx="2553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Федеральные трассы</a:t>
            </a:r>
          </a:p>
        </p:txBody>
      </p:sp>
    </p:spTree>
    <p:extLst>
      <p:ext uri="{BB962C8B-B14F-4D97-AF65-F5344CB8AC3E}">
        <p14:creationId xmlns:p14="http://schemas.microsoft.com/office/powerpoint/2010/main" val="3832670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592" y="6007392"/>
            <a:ext cx="776770" cy="77677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83457" y="325553"/>
            <a:ext cx="38250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889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 ПОДДЕРЖКА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786881" y="6361982"/>
            <a:ext cx="89316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 ВСЕМИ РЕГИОНАЛЬНЫМИ МЕРАМИ ПОДДЕРЖКИ МОЖНО ОЗНАКОМИТЬСЯ НА ИНВЕСТИЦИОННОМ ПОРТАЛЕ КУРГАНСКОЙ ОБЛАСТИ -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WWW.INVEST45.RU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7001812" y="630168"/>
            <a:ext cx="5163913" cy="287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Поручительства гарантийного фонда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01" y="2727630"/>
            <a:ext cx="623455" cy="57842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3" y="575770"/>
            <a:ext cx="623455" cy="57842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973757" y="2767794"/>
            <a:ext cx="5355212" cy="471728"/>
          </a:xfrm>
          <a:prstGeom prst="rect">
            <a:avLst/>
          </a:prstGeom>
          <a:noFill/>
        </p:spPr>
        <p:txBody>
          <a:bodyPr wrap="square" lIns="101407" tIns="50703" rIns="101407" bIns="50703" rtlCol="0">
            <a:spAutoFit/>
          </a:bodyPr>
          <a:lstStyle/>
          <a:p>
            <a:pPr marL="0" marR="0" lvl="0" indent="0" algn="l" defTabSz="889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Возмещение части затрат промышленных предприятий, связанных  с приобретением нового оборудования </a:t>
            </a:r>
          </a:p>
        </p:txBody>
      </p:sp>
      <p:sp>
        <p:nvSpPr>
          <p:cNvPr id="39" name="Прямоугольник 2"/>
          <p:cNvSpPr>
            <a:spLocks noChangeArrowheads="1"/>
          </p:cNvSpPr>
          <p:nvPr/>
        </p:nvSpPr>
        <p:spPr bwMode="auto">
          <a:xfrm>
            <a:off x="6973757" y="3202372"/>
            <a:ext cx="4571040" cy="5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407" tIns="50703" rIns="101407" bIns="50703">
            <a:spAutoFit/>
          </a:bodyPr>
          <a:lstStyle>
            <a:lvl1pPr marL="171450" indent="-171450"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9pPr>
          </a:lstStyle>
          <a:p>
            <a:pPr marL="166770" marR="0" lvl="0" indent="-166770" algn="l" defTabSz="889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до 50%</a:t>
            </a:r>
          </a:p>
          <a:p>
            <a:pPr marL="166770" marR="0" lvl="0" indent="-166770" algn="l" defTabSz="889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до 20 млн. рублей</a:t>
            </a:r>
          </a:p>
        </p:txBody>
      </p:sp>
      <p:sp>
        <p:nvSpPr>
          <p:cNvPr id="40" name="Прямоугольник 2"/>
          <p:cNvSpPr>
            <a:spLocks noChangeArrowheads="1"/>
          </p:cNvSpPr>
          <p:nvPr/>
        </p:nvSpPr>
        <p:spPr bwMode="auto">
          <a:xfrm>
            <a:off x="6945037" y="1001305"/>
            <a:ext cx="5277461" cy="5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07" tIns="50703" rIns="101407" bIns="50703">
            <a:spAutoFit/>
          </a:bodyPr>
          <a:lstStyle>
            <a:lvl1pPr marL="171450" indent="-171450"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9pPr>
          </a:lstStyle>
          <a:p>
            <a:pPr marL="166770" marR="0" lvl="0" indent="-166770" algn="l" defTabSz="889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до 50%, но не более 25 млн. руб.</a:t>
            </a:r>
          </a:p>
          <a:p>
            <a:pPr marL="166770" marR="0" lvl="0" indent="-166770" algn="l" defTabSz="889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срок – до 10 лет</a:t>
            </a:r>
            <a:endParaRPr kumimoji="0" lang="ru-RU" altLang="ru-RU" sz="105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41" name="Прямоугольник 2"/>
          <p:cNvSpPr>
            <a:spLocks noChangeArrowheads="1"/>
          </p:cNvSpPr>
          <p:nvPr/>
        </p:nvSpPr>
        <p:spPr bwMode="auto">
          <a:xfrm>
            <a:off x="589379" y="1041442"/>
            <a:ext cx="5395676" cy="311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07" tIns="50703" rIns="101407" bIns="50703">
            <a:spAutoFit/>
          </a:bodyPr>
          <a:lstStyle>
            <a:lvl1pPr marL="171450" indent="-171450"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9pPr>
          </a:lstStyle>
          <a:p>
            <a:pPr marL="166770" marR="0" lvl="0" indent="-166770" algn="l" defTabSz="889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до 50%</a:t>
            </a:r>
          </a:p>
          <a:p>
            <a:pPr marL="166770" marR="0" lvl="0" indent="-166770" algn="l" defTabSz="889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до 75 млн. рублей </a:t>
            </a:r>
            <a:r>
              <a:rPr kumimoji="0" lang="ru-RU" alt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(для участников промышленного кластера Курганской области, резидентов индустриальных парков и ТОР)</a:t>
            </a:r>
          </a:p>
          <a:p>
            <a:pPr marL="166770" marR="0" lvl="0" indent="-166770" algn="l" defTabSz="889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до 100 </a:t>
            </a:r>
            <a:r>
              <a:rPr kumimoji="0" lang="ru-RU" alt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млн.рублей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</a:t>
            </a:r>
            <a:r>
              <a:rPr kumimoji="0" lang="ru-RU" alt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(</a:t>
            </a:r>
            <a:r>
              <a:rPr kumimoji="0" lang="ru-RU" alt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для Субъектов деятельности в сфере промышленности, осуществляющих реализацию инвестиционного проекта,  предполагающего строительство новых цехов, капитальный ремонт или реконструкцию действующих цехов, приобретение промышленных объектов, возобновление производственной деятельности в цехах, которые не были задействованы в производстве не менее 3-х лет, с предполагаемым объемом инвестиций по проекту не менее 300 (трехсот) миллионов рублей)</a:t>
            </a:r>
          </a:p>
          <a:p>
            <a:pPr marL="166770" marR="0" lvl="0" indent="-166770" algn="l" defTabSz="889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до 200 </a:t>
            </a:r>
            <a:r>
              <a:rPr kumimoji="0" lang="ru-RU" alt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млн.рублей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</a:t>
            </a:r>
            <a:r>
              <a:rPr kumimoji="0" lang="ru-RU" alt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(для Субъектов деятельности в сфере промышленности, осуществляющих реализацию инвестиционного проекта,  предполагающего строительство новых цехов, капитальный ремонт или реконструкцию действующих цехов, приобретение промышленных объектов, возобновление производственной деятельности в цехах, которые не были задействованы в производстве не менее 3-х лет, с предполагаемым объемом инвестиций по проекту не менее 600 (шестисот) миллионов рублей)</a:t>
            </a:r>
          </a:p>
          <a:p>
            <a:pPr marL="166770" marR="0" lvl="0" indent="-166770" algn="l" defTabSz="889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altLang="ru-RU" sz="1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94574" y="62447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Возмещение части затрат на уплату первого взноса при заключении договора лизинга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148" y="648391"/>
            <a:ext cx="623455" cy="578421"/>
          </a:xfrm>
          <a:prstGeom prst="rect">
            <a:avLst/>
          </a:prstGeom>
        </p:spPr>
      </p:pic>
      <p:grpSp>
        <p:nvGrpSpPr>
          <p:cNvPr id="44" name="Группа 43"/>
          <p:cNvGrpSpPr/>
          <p:nvPr/>
        </p:nvGrpSpPr>
        <p:grpSpPr>
          <a:xfrm>
            <a:off x="66057" y="4209208"/>
            <a:ext cx="12461908" cy="2283197"/>
            <a:chOff x="1643253" y="1796449"/>
            <a:chExt cx="12461908" cy="2283197"/>
          </a:xfrm>
        </p:grpSpPr>
        <p:grpSp>
          <p:nvGrpSpPr>
            <p:cNvPr id="45" name="Группа 44"/>
            <p:cNvGrpSpPr/>
            <p:nvPr/>
          </p:nvGrpSpPr>
          <p:grpSpPr>
            <a:xfrm>
              <a:off x="8040411" y="2467477"/>
              <a:ext cx="6064750" cy="1612169"/>
              <a:chOff x="1885063" y="-976354"/>
              <a:chExt cx="6064750" cy="1612169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5063" y="-866222"/>
                <a:ext cx="623455" cy="578421"/>
              </a:xfrm>
              <a:prstGeom prst="rect">
                <a:avLst/>
              </a:prstGeom>
            </p:spPr>
          </p:pic>
          <p:sp>
            <p:nvSpPr>
              <p:cNvPr id="50" name="Прямоугольник 2"/>
              <p:cNvSpPr>
                <a:spLocks noChangeArrowheads="1"/>
              </p:cNvSpPr>
              <p:nvPr/>
            </p:nvSpPr>
            <p:spPr bwMode="auto">
              <a:xfrm>
                <a:off x="2588924" y="-543799"/>
                <a:ext cx="4571040" cy="11796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1407" tIns="50703" rIns="101407" bIns="50703">
                <a:spAutoFit/>
              </a:bodyPr>
              <a:lstStyle>
                <a:lvl1pPr marL="171450" indent="-171450"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WenQuanYi Micro Hei" charset="0"/>
                  </a:defRPr>
                </a:lvl1pPr>
                <a:lvl2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WenQuanYi Micro Hei" charset="0"/>
                  </a:defRPr>
                </a:lvl2pPr>
                <a:lvl3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WenQuanYi Micro Hei" charset="0"/>
                  </a:defRPr>
                </a:lvl3pPr>
                <a:lvl4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WenQuanYi Micro Hei" charset="0"/>
                  </a:defRPr>
                </a:lvl4pPr>
                <a:lvl5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WenQuanYi Micro Hei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WenQuanYi Micro Hei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WenQuanYi Micro Hei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WenQuanYi Micro Hei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WenQuanYi Micro Hei" charset="0"/>
                  </a:defRPr>
                </a:lvl9pPr>
              </a:lstStyle>
              <a:p>
                <a:pPr marL="166770" marR="0" lvl="0" indent="-166770" algn="l" defTabSz="8894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ru-RU" altLang="ru-RU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</a:rPr>
                  <a:t>от 1% до 3% годовых</a:t>
                </a:r>
              </a:p>
              <a:p>
                <a:pPr marL="166770" marR="0" lvl="0" indent="-166770" algn="l" defTabSz="8894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ru-RU" altLang="ru-RU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</a:rPr>
                  <a:t>до 5  млрд. рублей</a:t>
                </a:r>
              </a:p>
              <a:p>
                <a:pPr marL="166770" marR="0" lvl="0" indent="-166770" algn="l" defTabSz="8894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ru-RU" altLang="ru-RU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</a:rPr>
                  <a:t>срок – до 10 лет</a:t>
                </a:r>
              </a:p>
              <a:p>
                <a:pPr marL="0" marR="0" lvl="0" indent="0" algn="l" defTabSz="8894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endParaRPr>
              </a:p>
              <a:p>
                <a:pPr marL="166770" marR="0" lvl="0" indent="-166770" algn="l" defTabSz="8894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endParaRPr kumimoji="0" lang="ru-RU" alt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2559257" y="-976354"/>
                <a:ext cx="539055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Займы по федеральной программе «Фонда развития промышленности» на создание и модернизацию производств </a:t>
                </a:r>
              </a:p>
            </p:txBody>
          </p:sp>
        </p:grp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253" y="1796449"/>
              <a:ext cx="623455" cy="57842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2431488" y="1800015"/>
              <a:ext cx="5067991" cy="471728"/>
            </a:xfrm>
            <a:prstGeom prst="rect">
              <a:avLst/>
            </a:prstGeom>
            <a:noFill/>
          </p:spPr>
          <p:txBody>
            <a:bodyPr wrap="square" lIns="101407" tIns="50703" rIns="101407" bIns="50703" rtlCol="0">
              <a:spAutoFit/>
            </a:bodyPr>
            <a:lstStyle/>
            <a:p>
              <a:pPr marL="0" marR="0" lvl="0" indent="0" algn="l" defTabSz="8894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Займы  по региональной программе «Развитие промышленности» </a:t>
              </a:r>
            </a:p>
          </p:txBody>
        </p:sp>
        <p:sp>
          <p:nvSpPr>
            <p:cNvPr id="48" name="Прямоугольник 2"/>
            <p:cNvSpPr>
              <a:spLocks noChangeArrowheads="1"/>
            </p:cNvSpPr>
            <p:nvPr/>
          </p:nvSpPr>
          <p:spPr bwMode="auto">
            <a:xfrm>
              <a:off x="2367046" y="2180298"/>
              <a:ext cx="4571040" cy="748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407" tIns="50703" rIns="101407" bIns="50703">
              <a:spAutoFit/>
            </a:bodyPr>
            <a:lstStyle>
              <a:lvl1pPr marL="171450" indent="-17145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WenQuanYi Micro Hei" charset="0"/>
                </a:defRPr>
              </a:lvl1pPr>
              <a:lvl2pPr>
                <a:defRPr>
                  <a:solidFill>
                    <a:schemeClr val="bg1"/>
                  </a:solidFill>
                  <a:latin typeface="Arial" panose="020B0604020202020204" pitchFamily="34" charset="0"/>
                  <a:cs typeface="WenQuanYi Micro Hei" charset="0"/>
                </a:defRPr>
              </a:lvl2pPr>
              <a:lvl3pPr>
                <a:defRPr>
                  <a:solidFill>
                    <a:schemeClr val="bg1"/>
                  </a:solidFill>
                  <a:latin typeface="Arial" panose="020B0604020202020204" pitchFamily="34" charset="0"/>
                  <a:cs typeface="WenQuanYi Micro Hei" charset="0"/>
                </a:defRPr>
              </a:lvl3pPr>
              <a:lvl4pPr>
                <a:defRPr>
                  <a:solidFill>
                    <a:schemeClr val="bg1"/>
                  </a:solidFill>
                  <a:latin typeface="Arial" panose="020B0604020202020204" pitchFamily="34" charset="0"/>
                  <a:cs typeface="WenQuanYi Micro Hei" charset="0"/>
                </a:defRPr>
              </a:lvl4pPr>
              <a:lvl5pPr>
                <a:defRPr>
                  <a:solidFill>
                    <a:schemeClr val="bg1"/>
                  </a:solidFill>
                  <a:latin typeface="Arial" panose="020B0604020202020204" pitchFamily="34" charset="0"/>
                  <a:cs typeface="WenQuanYi Micro Hei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cs typeface="WenQuanYi Micro Hei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cs typeface="WenQuanYi Micro Hei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cs typeface="WenQuanYi Micro Hei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cs typeface="WenQuanYi Micro Hei" charset="0"/>
                </a:defRPr>
              </a:lvl9pPr>
            </a:lstStyle>
            <a:p>
              <a:pPr marL="166770" marR="0" lvl="0" indent="-166770" algn="l" defTabSz="8894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ru-RU" alt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rPr>
                <a:t>От 1% до 3% годовых</a:t>
              </a:r>
            </a:p>
            <a:p>
              <a:pPr marL="166770" marR="0" lvl="0" indent="-166770" algn="l" defTabSz="8894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ru-RU" alt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rPr>
                <a:t>До 100 млн. рублей</a:t>
              </a:r>
            </a:p>
            <a:p>
              <a:pPr marL="166770" marR="0" lvl="0" indent="-166770" algn="l" defTabSz="8894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ru-RU" alt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rPr>
                <a:t>срок – до 5 лет</a:t>
              </a: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107951" y="5367417"/>
            <a:ext cx="6019298" cy="1111704"/>
            <a:chOff x="50527" y="-256542"/>
            <a:chExt cx="6019298" cy="1111704"/>
          </a:xfrm>
        </p:grpSpPr>
        <p:sp>
          <p:nvSpPr>
            <p:cNvPr id="53" name="TextBox 52"/>
            <p:cNvSpPr txBox="1"/>
            <p:nvPr/>
          </p:nvSpPr>
          <p:spPr>
            <a:xfrm>
              <a:off x="698227" y="-185603"/>
              <a:ext cx="5371598" cy="471728"/>
            </a:xfrm>
            <a:prstGeom prst="rect">
              <a:avLst/>
            </a:prstGeom>
            <a:noFill/>
          </p:spPr>
          <p:txBody>
            <a:bodyPr wrap="square" lIns="101407" tIns="50703" rIns="101407" bIns="50703" rtlCol="0">
              <a:spAutoFit/>
            </a:bodyPr>
            <a:lstStyle/>
            <a:p>
              <a:pPr marL="0" marR="0" lvl="0" indent="0" algn="l" defTabSz="8894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Компенсация затрат на возведение производственных помещений модульного и арочного типа </a:t>
              </a:r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7" y="-256542"/>
              <a:ext cx="623455" cy="578421"/>
            </a:xfrm>
            <a:prstGeom prst="rect">
              <a:avLst/>
            </a:prstGeom>
          </p:spPr>
        </p:pic>
        <p:sp>
          <p:nvSpPr>
            <p:cNvPr id="55" name="Прямоугольник 2"/>
            <p:cNvSpPr>
              <a:spLocks noChangeArrowheads="1"/>
            </p:cNvSpPr>
            <p:nvPr/>
          </p:nvSpPr>
          <p:spPr bwMode="auto">
            <a:xfrm>
              <a:off x="782800" y="321879"/>
              <a:ext cx="4571040" cy="53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407" tIns="50703" rIns="101407" bIns="50703">
              <a:spAutoFit/>
            </a:bodyPr>
            <a:lstStyle>
              <a:lvl1pPr marL="171450" indent="-171450">
                <a:defRPr>
                  <a:solidFill>
                    <a:schemeClr val="bg1"/>
                  </a:solidFill>
                  <a:latin typeface="Arial" panose="020B0604020202020204" pitchFamily="34" charset="0"/>
                  <a:cs typeface="WenQuanYi Micro Hei" charset="0"/>
                </a:defRPr>
              </a:lvl1pPr>
              <a:lvl2pPr>
                <a:defRPr>
                  <a:solidFill>
                    <a:schemeClr val="bg1"/>
                  </a:solidFill>
                  <a:latin typeface="Arial" panose="020B0604020202020204" pitchFamily="34" charset="0"/>
                  <a:cs typeface="WenQuanYi Micro Hei" charset="0"/>
                </a:defRPr>
              </a:lvl2pPr>
              <a:lvl3pPr>
                <a:defRPr>
                  <a:solidFill>
                    <a:schemeClr val="bg1"/>
                  </a:solidFill>
                  <a:latin typeface="Arial" panose="020B0604020202020204" pitchFamily="34" charset="0"/>
                  <a:cs typeface="WenQuanYi Micro Hei" charset="0"/>
                </a:defRPr>
              </a:lvl3pPr>
              <a:lvl4pPr>
                <a:defRPr>
                  <a:solidFill>
                    <a:schemeClr val="bg1"/>
                  </a:solidFill>
                  <a:latin typeface="Arial" panose="020B0604020202020204" pitchFamily="34" charset="0"/>
                  <a:cs typeface="WenQuanYi Micro Hei" charset="0"/>
                </a:defRPr>
              </a:lvl4pPr>
              <a:lvl5pPr>
                <a:defRPr>
                  <a:solidFill>
                    <a:schemeClr val="bg1"/>
                  </a:solidFill>
                  <a:latin typeface="Arial" panose="020B0604020202020204" pitchFamily="34" charset="0"/>
                  <a:cs typeface="WenQuanYi Micro Hei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cs typeface="WenQuanYi Micro Hei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cs typeface="WenQuanYi Micro Hei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cs typeface="WenQuanYi Micro Hei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cs typeface="WenQuanYi Micro Hei" charset="0"/>
                </a:defRPr>
              </a:lvl9pPr>
            </a:lstStyle>
            <a:p>
              <a:pPr marL="166770" marR="0" lvl="0" indent="-166770" algn="l" defTabSz="8894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ru-RU" alt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rPr>
                <a:t>до 50%</a:t>
              </a:r>
            </a:p>
            <a:p>
              <a:pPr marL="166770" marR="0" lvl="0" indent="-166770" algn="l" defTabSz="8894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ru-RU" alt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rPr>
                <a:t>от 10 млн. рублей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29B10E74-7ADB-49C8-B85E-3C451516753E}"/>
              </a:ext>
            </a:extLst>
          </p:cNvPr>
          <p:cNvSpPr txBox="1"/>
          <p:nvPr/>
        </p:nvSpPr>
        <p:spPr>
          <a:xfrm>
            <a:off x="6992213" y="1584422"/>
            <a:ext cx="4958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Субсидия на подключение (технологическое  присоединение) объектов капитального строительства к сетям инженерно-технического обеспечения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34A246B-124A-4706-8661-53A827F4C5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302" y="1632017"/>
            <a:ext cx="623455" cy="578421"/>
          </a:xfrm>
          <a:prstGeom prst="rect">
            <a:avLst/>
          </a:prstGeom>
        </p:spPr>
      </p:pic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id="{D378B4CC-53A9-4C45-9406-56CC1572A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063" y="2171226"/>
            <a:ext cx="5226984" cy="5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07" tIns="50703" rIns="101407" bIns="50703">
            <a:spAutoFit/>
          </a:bodyPr>
          <a:lstStyle>
            <a:lvl1pPr marL="171450" indent="-171450"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9pPr>
          </a:lstStyle>
          <a:p>
            <a:pPr marL="166770" marR="0" lvl="0" indent="-166770" algn="l" defTabSz="889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до 50% затрат</a:t>
            </a:r>
          </a:p>
          <a:p>
            <a:pPr marL="166770" marR="0" lvl="0" indent="-166770" algn="l" defTabSz="889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до 5 млн. рублей</a:t>
            </a:r>
          </a:p>
        </p:txBody>
      </p:sp>
      <p:pic>
        <p:nvPicPr>
          <p:cNvPr id="60" name="Рисунок 59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56D81FC1-4925-4FE7-ADD1-F7A61731CD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t="15534" r="16129" b="79656"/>
          <a:stretch/>
        </p:blipFill>
        <p:spPr>
          <a:xfrm>
            <a:off x="0" y="0"/>
            <a:ext cx="12191999" cy="53236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DF898CE8-222B-4EFF-9FCA-0AB79FB124B8}"/>
              </a:ext>
            </a:extLst>
          </p:cNvPr>
          <p:cNvSpPr txBox="1"/>
          <p:nvPr/>
        </p:nvSpPr>
        <p:spPr>
          <a:xfrm>
            <a:off x="2918850" y="42906"/>
            <a:ext cx="6369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FD77AFC-7240-42C3-90D4-6AD40BCAFC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40" y="3856842"/>
            <a:ext cx="623455" cy="578421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0DB14B14-6368-4CFD-8E2C-4FCCF4783D65}"/>
              </a:ext>
            </a:extLst>
          </p:cNvPr>
          <p:cNvSpPr/>
          <p:nvPr/>
        </p:nvSpPr>
        <p:spPr>
          <a:xfrm>
            <a:off x="7086670" y="3747543"/>
            <a:ext cx="53905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Совместные займы Фонда развития промышленности и Регионального фонда развития промышленности</a:t>
            </a: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id="{C3786A56-9B5C-40C3-82FD-392649180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063" y="4127494"/>
            <a:ext cx="4571040" cy="117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407" tIns="50703" rIns="101407" bIns="50703">
            <a:spAutoFit/>
          </a:bodyPr>
          <a:lstStyle>
            <a:lvl1pPr marL="171450" indent="-171450"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WenQuanYi Micro Hei" charset="0"/>
              </a:defRPr>
            </a:lvl9pPr>
          </a:lstStyle>
          <a:p>
            <a:pPr marL="166770" marR="0" lvl="0" indent="-166770" algn="l" defTabSz="889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до 5% годовых</a:t>
            </a:r>
          </a:p>
          <a:p>
            <a:pPr marL="166770" marR="0" lvl="0" indent="-166770" algn="l" defTabSz="889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от 20 до 200 млн. рублей</a:t>
            </a:r>
          </a:p>
          <a:p>
            <a:pPr marL="166770" marR="0" lvl="0" indent="-166770" algn="l" defTabSz="889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срок – до 5 лет</a:t>
            </a:r>
          </a:p>
          <a:p>
            <a:pPr marL="0" marR="0" lvl="0" indent="0" algn="l" defTabSz="889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  <a:p>
            <a:pPr marL="166770" marR="0" lvl="0" indent="-166770" algn="l" defTabSz="889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7834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AC83B50E-7213-474F-8E2E-6B49C02EDD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t="15534" r="16129" b="22330"/>
          <a:stretch/>
        </p:blipFill>
        <p:spPr bwMode="auto">
          <a:xfrm>
            <a:off x="0" y="0"/>
            <a:ext cx="12191999" cy="6876000"/>
          </a:xfrm>
          <a:prstGeom prst="rect">
            <a:avLst/>
          </a:prstGeom>
        </p:spPr>
      </p:pic>
      <p:sp>
        <p:nvSpPr>
          <p:cNvPr id="285" name="Прямоугольник 6"/>
          <p:cNvSpPr/>
          <p:nvPr/>
        </p:nvSpPr>
        <p:spPr bwMode="auto">
          <a:xfrm>
            <a:off x="42725" y="1045646"/>
            <a:ext cx="8525240" cy="6449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2745" tIns="61372" rIns="122745" bIns="61372" anchor="t">
            <a:spAutoFit/>
          </a:bodyPr>
          <a:lstStyle/>
          <a:p>
            <a:pPr marL="0" marR="0" lvl="0" indent="0" algn="l" defTabSz="10755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693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Предоставление земельных участков в аренду без проведения торгов – </a:t>
            </a:r>
          </a:p>
          <a:p>
            <a:pPr marL="0" marR="0" lvl="0" indent="0" algn="l" defTabSz="10755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693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срок договора аренды  - </a:t>
            </a:r>
            <a:r>
              <a:rPr kumimoji="0" lang="ru-RU" sz="1693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60 месяцев</a:t>
            </a:r>
            <a:endParaRPr kumimoji="0" lang="ru-RU" sz="1693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6" name="object 34"/>
          <p:cNvSpPr/>
          <p:nvPr/>
        </p:nvSpPr>
        <p:spPr bwMode="auto">
          <a:xfrm>
            <a:off x="117087" y="782985"/>
            <a:ext cx="6262692" cy="3557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3526" tIns="67466" rIns="43526" bIns="43526" anchor="t">
            <a:spAutoFit/>
          </a:bodyPr>
          <a:lstStyle/>
          <a:p>
            <a:pPr marL="15235" marR="0" lvl="0" indent="0" algn="l" defTabSz="914400" rtl="0" eaLnBrk="1" fontAlgn="auto" latinLnBrk="0" hangingPunct="1">
              <a:lnSpc>
                <a:spcPts val="1898"/>
              </a:lnSpc>
              <a:spcBef>
                <a:spcPts val="5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35" b="1" i="0" u="none" strike="noStrike" kern="1200" cap="none" spc="-1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Масштабные инвестиционные проекты</a:t>
            </a:r>
            <a:endParaRPr kumimoji="0" lang="ru-RU" sz="1935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7" name="TextBox 9"/>
          <p:cNvSpPr/>
          <p:nvPr/>
        </p:nvSpPr>
        <p:spPr bwMode="auto">
          <a:xfrm>
            <a:off x="121439" y="3909200"/>
            <a:ext cx="2127573" cy="3331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16" tIns="54408" rIns="108816" bIns="54408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51" b="1" i="0" u="sng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УСЛОВИЯ</a:t>
            </a:r>
            <a:endParaRPr kumimoji="0" lang="ru-RU" sz="1451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8" name="Text Box 3"/>
          <p:cNvSpPr/>
          <p:nvPr/>
        </p:nvSpPr>
        <p:spPr bwMode="auto">
          <a:xfrm>
            <a:off x="-4833" y="4298185"/>
            <a:ext cx="8327480" cy="4674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16" tIns="54408" rIns="108816" bIns="54408" anchor="t">
            <a:noAutofit/>
          </a:bodyPr>
          <a:lstStyle/>
          <a:p>
            <a:pPr marL="207191" marR="0" lvl="0" indent="-207191" algn="just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финансовое обеспечение инвестиционного проекта не менее </a:t>
            </a: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25</a:t>
            </a: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 процентов его стоимости; </a:t>
            </a: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07191" marR="0" lvl="0" indent="-207191" algn="just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строительство капитального объекта, в течение </a:t>
            </a: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60</a:t>
            </a: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 месяцев с момента заключения договора аренды земельного участка.</a:t>
            </a: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9" name="TextBox 12"/>
          <p:cNvSpPr/>
          <p:nvPr/>
        </p:nvSpPr>
        <p:spPr bwMode="auto">
          <a:xfrm>
            <a:off x="108686" y="4963743"/>
            <a:ext cx="4418805" cy="3331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16" tIns="54408" rIns="108816" bIns="54408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ПОКАЗАТЕЛИ РЕЗУЛЬТАТИВНОСТИ</a:t>
            </a: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0" name="TextBox 13"/>
          <p:cNvSpPr/>
          <p:nvPr/>
        </p:nvSpPr>
        <p:spPr bwMode="auto">
          <a:xfrm>
            <a:off x="0" y="5266600"/>
            <a:ext cx="8549030" cy="1402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08816" tIns="54408" rIns="108816" bIns="54408" anchor="t">
            <a:spAutoFit/>
          </a:bodyPr>
          <a:lstStyle/>
          <a:p>
            <a:pPr marL="345609" marR="0" lvl="0" indent="-34560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Для городских  округов – стоимость инвестиционного проекта – свыше </a:t>
            </a: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100</a:t>
            </a: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 в млн. руб., создание от </a:t>
            </a: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20</a:t>
            </a: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 рабочих мест; </a:t>
            </a: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5609" marR="0" lvl="0" indent="-34560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Для городских поселений (кроме моногородов)  – стоимость инвестиционного проекта  – свыше </a:t>
            </a: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25 </a:t>
            </a: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млн. руб., создание от </a:t>
            </a: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5 </a:t>
            </a: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рабочих мест;</a:t>
            </a: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5609" marR="0" lvl="0" indent="-34560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Для муниципальных округов, сельских поселений и моногородов – стоимость инвестиционного проекта – свыше</a:t>
            </a: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 5</a:t>
            </a: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 млн. руб., создание от </a:t>
            </a: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3</a:t>
            </a: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 рабочих мест.</a:t>
            </a: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5" name="Text Box 8"/>
          <p:cNvSpPr/>
          <p:nvPr/>
        </p:nvSpPr>
        <p:spPr bwMode="auto">
          <a:xfrm>
            <a:off x="8978635" y="1144795"/>
            <a:ext cx="3265354" cy="543471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16" tIns="54408" rIns="108816" bIns="54408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79674" algn="l"/>
                <a:tab pos="1022899" algn="l"/>
                <a:tab pos="1566123" algn="l"/>
                <a:tab pos="2109347" algn="l"/>
                <a:tab pos="2652572" algn="l"/>
                <a:tab pos="3195796" algn="l"/>
                <a:tab pos="3739021" algn="l"/>
                <a:tab pos="4282245" algn="l"/>
                <a:tab pos="4825470" algn="l"/>
                <a:tab pos="5368694" algn="l"/>
                <a:tab pos="5911919" algn="l"/>
                <a:tab pos="6455143" algn="l"/>
                <a:tab pos="6998368" algn="l"/>
                <a:tab pos="7541592" algn="l"/>
                <a:tab pos="8084816" algn="l"/>
                <a:tab pos="8628041" algn="l"/>
                <a:tab pos="9171265" algn="l"/>
                <a:tab pos="9714490" algn="l"/>
                <a:tab pos="10257714" algn="l"/>
                <a:tab pos="10800939" algn="l"/>
                <a:tab pos="10802680" algn="l"/>
                <a:tab pos="11345904" algn="l"/>
                <a:tab pos="11889129" algn="l"/>
                <a:tab pos="12438012" algn="l"/>
                <a:tab pos="12990812" algn="l"/>
                <a:tab pos="12992553" algn="l"/>
                <a:tab pos="12994730" algn="l"/>
                <a:tab pos="13031293" algn="l"/>
                <a:tab pos="13033034" algn="l"/>
                <a:tab pos="13034775" algn="l"/>
              </a:tabLst>
              <a:defRPr/>
            </a:pPr>
            <a:r>
              <a:rPr kumimoji="0" lang="ru-RU" sz="1935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Фонд «Инвестиционное агентство Курганской области»</a:t>
            </a:r>
            <a:endParaRPr kumimoji="0" lang="ru-RU" sz="1935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79674" algn="l"/>
                <a:tab pos="1022899" algn="l"/>
                <a:tab pos="1566123" algn="l"/>
                <a:tab pos="2109347" algn="l"/>
                <a:tab pos="2652572" algn="l"/>
                <a:tab pos="3195796" algn="l"/>
                <a:tab pos="3739021" algn="l"/>
                <a:tab pos="4282245" algn="l"/>
                <a:tab pos="4825470" algn="l"/>
                <a:tab pos="5368694" algn="l"/>
                <a:tab pos="5911919" algn="l"/>
                <a:tab pos="6455143" algn="l"/>
                <a:tab pos="6998368" algn="l"/>
                <a:tab pos="7541592" algn="l"/>
                <a:tab pos="8084816" algn="l"/>
                <a:tab pos="8628041" algn="l"/>
                <a:tab pos="9171265" algn="l"/>
                <a:tab pos="9714490" algn="l"/>
                <a:tab pos="10257714" algn="l"/>
                <a:tab pos="10800939" algn="l"/>
                <a:tab pos="10802680" algn="l"/>
                <a:tab pos="11345904" algn="l"/>
                <a:tab pos="11889129" algn="l"/>
                <a:tab pos="12438012" algn="l"/>
                <a:tab pos="12990812" algn="l"/>
                <a:tab pos="12992553" algn="l"/>
                <a:tab pos="12994730" algn="l"/>
                <a:tab pos="13031293" algn="l"/>
                <a:tab pos="13033034" algn="l"/>
                <a:tab pos="13034775" algn="l"/>
              </a:tabLst>
              <a:defRPr/>
            </a:pPr>
            <a:endParaRPr kumimoji="0" lang="ru-RU" sz="2902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79674" algn="l"/>
                <a:tab pos="1022899" algn="l"/>
                <a:tab pos="1566123" algn="l"/>
                <a:tab pos="2109347" algn="l"/>
                <a:tab pos="2652572" algn="l"/>
                <a:tab pos="3195796" algn="l"/>
                <a:tab pos="3739021" algn="l"/>
                <a:tab pos="4282245" algn="l"/>
                <a:tab pos="4825470" algn="l"/>
                <a:tab pos="5368694" algn="l"/>
                <a:tab pos="5911919" algn="l"/>
                <a:tab pos="6455143" algn="l"/>
                <a:tab pos="6998368" algn="l"/>
                <a:tab pos="7541592" algn="l"/>
                <a:tab pos="8084816" algn="l"/>
                <a:tab pos="8628041" algn="l"/>
                <a:tab pos="9171265" algn="l"/>
                <a:tab pos="9714490" algn="l"/>
                <a:tab pos="10257714" algn="l"/>
                <a:tab pos="10800939" algn="l"/>
                <a:tab pos="10802680" algn="l"/>
                <a:tab pos="11345904" algn="l"/>
                <a:tab pos="11889129" algn="l"/>
                <a:tab pos="12438012" algn="l"/>
                <a:tab pos="12990812" algn="l"/>
                <a:tab pos="12992553" algn="l"/>
                <a:tab pos="12994730" algn="l"/>
                <a:tab pos="13031293" algn="l"/>
                <a:tab pos="13033034" algn="l"/>
                <a:tab pos="13034775" algn="l"/>
              </a:tabLst>
              <a:defRPr/>
            </a:pPr>
            <a:r>
              <a:rPr kumimoji="0" lang="ru-RU" sz="1693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ул. Бурова-Петрова, </a:t>
            </a:r>
            <a:endParaRPr kumimoji="0" lang="ru-RU" sz="1693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79674" algn="l"/>
                <a:tab pos="1022899" algn="l"/>
                <a:tab pos="1566123" algn="l"/>
                <a:tab pos="2109347" algn="l"/>
                <a:tab pos="2652572" algn="l"/>
                <a:tab pos="3195796" algn="l"/>
                <a:tab pos="3739021" algn="l"/>
                <a:tab pos="4282245" algn="l"/>
                <a:tab pos="4825470" algn="l"/>
                <a:tab pos="5368694" algn="l"/>
                <a:tab pos="5911919" algn="l"/>
                <a:tab pos="6455143" algn="l"/>
                <a:tab pos="6998368" algn="l"/>
                <a:tab pos="7541592" algn="l"/>
                <a:tab pos="8084816" algn="l"/>
                <a:tab pos="8628041" algn="l"/>
                <a:tab pos="9171265" algn="l"/>
                <a:tab pos="9714490" algn="l"/>
                <a:tab pos="10257714" algn="l"/>
                <a:tab pos="10800939" algn="l"/>
                <a:tab pos="10802680" algn="l"/>
                <a:tab pos="11345904" algn="l"/>
                <a:tab pos="11889129" algn="l"/>
                <a:tab pos="12438012" algn="l"/>
                <a:tab pos="12990812" algn="l"/>
                <a:tab pos="12992553" algn="l"/>
                <a:tab pos="12994730" algn="l"/>
                <a:tab pos="13031293" algn="l"/>
                <a:tab pos="13033034" algn="l"/>
                <a:tab pos="13034775" algn="l"/>
              </a:tabLst>
              <a:defRPr/>
            </a:pPr>
            <a:r>
              <a:rPr kumimoji="0" lang="ru-RU" sz="1693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д. 112а, оф. 328</a:t>
            </a:r>
            <a:endParaRPr kumimoji="0" lang="ru-RU" sz="1693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79674" algn="l"/>
                <a:tab pos="1022899" algn="l"/>
                <a:tab pos="1566123" algn="l"/>
                <a:tab pos="2109347" algn="l"/>
                <a:tab pos="2652572" algn="l"/>
                <a:tab pos="3195796" algn="l"/>
                <a:tab pos="3739021" algn="l"/>
                <a:tab pos="4282245" algn="l"/>
                <a:tab pos="4825470" algn="l"/>
                <a:tab pos="5368694" algn="l"/>
                <a:tab pos="5911919" algn="l"/>
                <a:tab pos="6455143" algn="l"/>
                <a:tab pos="6998368" algn="l"/>
                <a:tab pos="7541592" algn="l"/>
                <a:tab pos="8084816" algn="l"/>
                <a:tab pos="8628041" algn="l"/>
                <a:tab pos="9171265" algn="l"/>
                <a:tab pos="9714490" algn="l"/>
                <a:tab pos="10257714" algn="l"/>
                <a:tab pos="10800939" algn="l"/>
                <a:tab pos="10802680" algn="l"/>
                <a:tab pos="11345904" algn="l"/>
                <a:tab pos="11889129" algn="l"/>
                <a:tab pos="12438012" algn="l"/>
                <a:tab pos="12990812" algn="l"/>
                <a:tab pos="12992553" algn="l"/>
                <a:tab pos="12994730" algn="l"/>
                <a:tab pos="13031293" algn="l"/>
                <a:tab pos="13033034" algn="l"/>
                <a:tab pos="13034775" algn="l"/>
              </a:tabLst>
              <a:defRPr/>
            </a:pPr>
            <a:r>
              <a:rPr kumimoji="0" lang="ru-RU" sz="1693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8-800-250-47-31</a:t>
            </a:r>
            <a:endParaRPr kumimoji="0" lang="ru-RU" sz="1693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79674" algn="l"/>
                <a:tab pos="1022899" algn="l"/>
                <a:tab pos="1566123" algn="l"/>
                <a:tab pos="2109347" algn="l"/>
                <a:tab pos="2652572" algn="l"/>
                <a:tab pos="3195796" algn="l"/>
                <a:tab pos="3739021" algn="l"/>
                <a:tab pos="4282245" algn="l"/>
                <a:tab pos="4825470" algn="l"/>
                <a:tab pos="5368694" algn="l"/>
                <a:tab pos="5911919" algn="l"/>
                <a:tab pos="6455143" algn="l"/>
                <a:tab pos="6998368" algn="l"/>
                <a:tab pos="7541592" algn="l"/>
                <a:tab pos="8084816" algn="l"/>
                <a:tab pos="8628041" algn="l"/>
                <a:tab pos="9171265" algn="l"/>
                <a:tab pos="9714490" algn="l"/>
                <a:tab pos="10257714" algn="l"/>
                <a:tab pos="10800939" algn="l"/>
                <a:tab pos="10802680" algn="l"/>
                <a:tab pos="11345904" algn="l"/>
                <a:tab pos="11889129" algn="l"/>
                <a:tab pos="12438012" algn="l"/>
                <a:tab pos="12990812" algn="l"/>
                <a:tab pos="12992553" algn="l"/>
                <a:tab pos="12994730" algn="l"/>
                <a:tab pos="13031293" algn="l"/>
                <a:tab pos="13033034" algn="l"/>
                <a:tab pos="13034775" algn="l"/>
              </a:tabLst>
              <a:defRPr/>
            </a:pPr>
            <a:r>
              <a:rPr kumimoji="0" lang="ru-RU" sz="1693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www.invest45.ru</a:t>
            </a:r>
            <a:endParaRPr kumimoji="0" lang="ru-RU" sz="1693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79674" algn="l"/>
                <a:tab pos="1022899" algn="l"/>
                <a:tab pos="1566123" algn="l"/>
                <a:tab pos="2109347" algn="l"/>
                <a:tab pos="2652572" algn="l"/>
                <a:tab pos="3195796" algn="l"/>
                <a:tab pos="3739021" algn="l"/>
                <a:tab pos="4282245" algn="l"/>
                <a:tab pos="4825470" algn="l"/>
                <a:tab pos="5368694" algn="l"/>
                <a:tab pos="5911919" algn="l"/>
                <a:tab pos="6455143" algn="l"/>
                <a:tab pos="6998368" algn="l"/>
                <a:tab pos="7541592" algn="l"/>
                <a:tab pos="8084816" algn="l"/>
                <a:tab pos="8628041" algn="l"/>
                <a:tab pos="9171265" algn="l"/>
                <a:tab pos="9714490" algn="l"/>
                <a:tab pos="10257714" algn="l"/>
                <a:tab pos="10800939" algn="l"/>
                <a:tab pos="10802680" algn="l"/>
                <a:tab pos="11345904" algn="l"/>
                <a:tab pos="11889129" algn="l"/>
                <a:tab pos="12438012" algn="l"/>
                <a:tab pos="12990812" algn="l"/>
                <a:tab pos="12992553" algn="l"/>
                <a:tab pos="12994730" algn="l"/>
                <a:tab pos="13031293" algn="l"/>
                <a:tab pos="13033034" algn="l"/>
                <a:tab pos="13034775" algn="l"/>
              </a:tabLst>
              <a:defRPr/>
            </a:pPr>
            <a:r>
              <a:rPr kumimoji="0" lang="ru-RU" sz="1693" b="1" i="0" u="sng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/>
                <a:cs typeface="+mn-cs"/>
                <a:hlinkClick r:id="rId3" tooltip="mailto:invest@invest45.r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invest@invest45.ru</a:t>
            </a:r>
            <a:endParaRPr kumimoji="0" lang="ru-RU" sz="1693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79674" algn="l"/>
                <a:tab pos="1022899" algn="l"/>
                <a:tab pos="1566123" algn="l"/>
                <a:tab pos="2109347" algn="l"/>
                <a:tab pos="2652572" algn="l"/>
                <a:tab pos="3195796" algn="l"/>
                <a:tab pos="3739021" algn="l"/>
                <a:tab pos="4282245" algn="l"/>
                <a:tab pos="4825470" algn="l"/>
                <a:tab pos="5368694" algn="l"/>
                <a:tab pos="5911919" algn="l"/>
                <a:tab pos="6455143" algn="l"/>
                <a:tab pos="6998368" algn="l"/>
                <a:tab pos="7541592" algn="l"/>
                <a:tab pos="8084816" algn="l"/>
                <a:tab pos="8628041" algn="l"/>
                <a:tab pos="9171265" algn="l"/>
                <a:tab pos="9714490" algn="l"/>
                <a:tab pos="10257714" algn="l"/>
                <a:tab pos="10800939" algn="l"/>
                <a:tab pos="10802680" algn="l"/>
                <a:tab pos="11345904" algn="l"/>
                <a:tab pos="11889129" algn="l"/>
                <a:tab pos="12438012" algn="l"/>
                <a:tab pos="12990812" algn="l"/>
                <a:tab pos="12992553" algn="l"/>
                <a:tab pos="12994730" algn="l"/>
                <a:tab pos="13031293" algn="l"/>
                <a:tab pos="13033034" algn="l"/>
                <a:tab pos="13034775" algn="l"/>
              </a:tabLst>
              <a:defRPr/>
            </a:pPr>
            <a:endParaRPr kumimoji="0" lang="ru-RU" sz="2902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79674" algn="l"/>
                <a:tab pos="1022899" algn="l"/>
                <a:tab pos="1566123" algn="l"/>
                <a:tab pos="2109347" algn="l"/>
                <a:tab pos="2652572" algn="l"/>
                <a:tab pos="3195796" algn="l"/>
                <a:tab pos="3739021" algn="l"/>
                <a:tab pos="4282245" algn="l"/>
                <a:tab pos="4825470" algn="l"/>
                <a:tab pos="5368694" algn="l"/>
                <a:tab pos="5911919" algn="l"/>
                <a:tab pos="6455143" algn="l"/>
                <a:tab pos="6998368" algn="l"/>
                <a:tab pos="7541592" algn="l"/>
                <a:tab pos="8084816" algn="l"/>
                <a:tab pos="8628041" algn="l"/>
                <a:tab pos="9171265" algn="l"/>
                <a:tab pos="9714490" algn="l"/>
                <a:tab pos="10257714" algn="l"/>
                <a:tab pos="10800939" algn="l"/>
                <a:tab pos="10802680" algn="l"/>
                <a:tab pos="11345904" algn="l"/>
                <a:tab pos="11889129" algn="l"/>
                <a:tab pos="12438012" algn="l"/>
                <a:tab pos="12990812" algn="l"/>
                <a:tab pos="12992553" algn="l"/>
                <a:tab pos="12994730" algn="l"/>
                <a:tab pos="13031293" algn="l"/>
                <a:tab pos="13033034" algn="l"/>
                <a:tab pos="13034775" algn="l"/>
              </a:tabLst>
              <a:defRPr/>
            </a:pPr>
            <a:r>
              <a:rPr kumimoji="0" lang="ru-RU" sz="1693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Закон Курганской области от 05.05.2015 года № 35</a:t>
            </a:r>
            <a:endParaRPr kumimoji="0" lang="ru-RU" sz="1693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296" name="Picture 7" descr="http://qrcoder.ru/code/?https%3A%2F%2Fkurgan-gov.ru%2Fdoc%2F40107%3F&amp;4&amp;0"/>
          <p:cNvPicPr/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9747679" y="4902447"/>
            <a:ext cx="1694049" cy="1694049"/>
          </a:xfrm>
          <a:prstGeom prst="rect">
            <a:avLst/>
          </a:prstGeom>
          <a:ln w="0">
            <a:noFill/>
          </a:ln>
        </p:spPr>
      </p:pic>
      <p:sp>
        <p:nvSpPr>
          <p:cNvPr id="297" name="Прямоугольник 7"/>
          <p:cNvSpPr/>
          <p:nvPr/>
        </p:nvSpPr>
        <p:spPr bwMode="auto">
          <a:xfrm>
            <a:off x="108686" y="1724579"/>
            <a:ext cx="3437719" cy="7702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745" tIns="61372" rIns="122745" bIns="61372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400" b="1" i="0" u="sng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Размер годовой арендной платы </a:t>
            </a:r>
            <a:r>
              <a:rPr kumimoji="0" lang="ru-RU" sz="1400" b="1" i="0" u="sng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в размере рыночной стоимости</a:t>
            </a: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, за исключением случаев:</a:t>
            </a: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8" name="Прямоугольник 8"/>
          <p:cNvSpPr/>
          <p:nvPr/>
        </p:nvSpPr>
        <p:spPr bwMode="auto">
          <a:xfrm>
            <a:off x="3659923" y="1831713"/>
            <a:ext cx="4908042" cy="23105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745" tIns="61372" rIns="122745" bIns="61372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30%</a:t>
            </a:r>
            <a:r>
              <a:rPr kumimoji="0" lang="ru-RU" sz="1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 рыночной стоимости: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ru-RU" sz="1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производственная деятельность;</a:t>
            </a:r>
            <a:endParaRPr kumimoji="0" lang="ru-RU" sz="1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ru-RU" sz="1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недропользование;</a:t>
            </a:r>
            <a:endParaRPr kumimoji="0" lang="ru-RU" sz="1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ru-RU" sz="1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тяжелая промышленность </a:t>
            </a:r>
            <a:r>
              <a:rPr kumimoji="0" lang="ru-RU" sz="1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( автомобилестроительная промышленность);</a:t>
            </a:r>
            <a:endParaRPr kumimoji="0" lang="ru-RU" sz="1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ru-RU" sz="1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легкая промышленность </a:t>
            </a:r>
            <a:r>
              <a:rPr kumimoji="0" lang="ru-RU" sz="1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(фармацевтическая, электронная, ювелирная);</a:t>
            </a:r>
            <a:endParaRPr kumimoji="0" lang="ru-RU" sz="1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ru-RU" sz="1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пищевая промышленность;</a:t>
            </a:r>
            <a:b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нефтехимическая промышленность;</a:t>
            </a:r>
            <a:b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строительная промышленность;</a:t>
            </a:r>
            <a:b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энергетика (атомная энергетика);</a:t>
            </a:r>
            <a:b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связь;</a:t>
            </a:r>
            <a:endParaRPr kumimoji="0" lang="ru-RU" sz="1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ru-RU" sz="1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целлюлозно-бумажная промышленность;</a:t>
            </a:r>
            <a:b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научно-производственная деятельность;</a:t>
            </a:r>
            <a:b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объекты дорожного сервиса</a:t>
            </a:r>
            <a:endParaRPr kumimoji="0" lang="ru-RU" sz="1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ru-RU" sz="1209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99" name="Прямоугольник 9"/>
          <p:cNvSpPr/>
          <p:nvPr/>
        </p:nvSpPr>
        <p:spPr bwMode="auto">
          <a:xfrm>
            <a:off x="117087" y="2569251"/>
            <a:ext cx="3523901" cy="120116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745" tIns="61372" rIns="122745" bIns="61372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50%</a:t>
            </a:r>
            <a:r>
              <a:rPr kumimoji="0" lang="ru-RU" sz="1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 рыночной стоимости для следующих</a:t>
            </a:r>
            <a:endParaRPr kumimoji="0" lang="ru-RU" sz="1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разрешенного использования земельного участка:</a:t>
            </a:r>
            <a:endParaRPr kumimoji="0" lang="ru-RU" sz="1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ru-RU" sz="1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склад</a:t>
            </a:r>
            <a:r>
              <a:rPr kumimoji="0" lang="ru-RU" sz="1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 (складские площадки);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ru-RU" sz="1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гостиничное обслуживание;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ru-RU" sz="1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объекты торговли</a:t>
            </a:r>
            <a:r>
              <a:rPr kumimoji="0" lang="ru-RU" sz="1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Narrow"/>
                <a:cs typeface="Arial" panose="020B0604020202020204" pitchFamily="34" charset="0"/>
              </a:rPr>
              <a:t> (торговые центры, торгово-развлекательные центры (комплексы) площадью свыше 5000 кв. м</a:t>
            </a:r>
            <a:endParaRPr kumimoji="0" lang="ru-RU" sz="1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228A45-488F-496A-9FAE-2BC6D56CEA13}"/>
              </a:ext>
            </a:extLst>
          </p:cNvPr>
          <p:cNvSpPr txBox="1"/>
          <p:nvPr/>
        </p:nvSpPr>
        <p:spPr bwMode="auto">
          <a:xfrm>
            <a:off x="3133890" y="112842"/>
            <a:ext cx="6491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 bwMode="auto">
          <a:xfrm>
            <a:off x="38651" y="748482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8938691" y="766482"/>
            <a:ext cx="0" cy="61095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147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1" y="1065712"/>
            <a:ext cx="349815" cy="3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81187" y="1065712"/>
            <a:ext cx="697545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НАЛОГОВЫЕ ЛЬГОТЫ: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Региональным законодательством Курганской области предусмотрены следующие меры стимулирования: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13,5% - налоговая ставка на прибыль организаций;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0% - имущественный налог для вновь созданного или приобретенного и освоенного в рамках инвестиционного проекта;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0% - транспортный налог для транспортных средств, приобретенные в ходе реализации инвестиционного проекта (за исключением автомобилей легковых).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240C54-F137-4FE0-BD1F-96E845089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8" y="5313029"/>
            <a:ext cx="9463596" cy="1048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E58DE6-C7A3-4870-897E-21D7FA7C9C3E}"/>
              </a:ext>
            </a:extLst>
          </p:cNvPr>
          <p:cNvSpPr txBox="1"/>
          <p:nvPr/>
        </p:nvSpPr>
        <p:spPr>
          <a:xfrm>
            <a:off x="7149361" y="1065712"/>
            <a:ext cx="4903179" cy="3293209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Условия: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инвестиционный проект для создания либо модернизации и (или)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освоения производства промышленной продукции.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инвестор обязуется вложить в инвестиционный проект не менее 50 млн. руб.;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инвестор обязуется достигнуть значений показателей, определенных в СПИК (объем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произведенной и реализованной продукции; минимальный объем налогов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сборов; количество созданных рабочих мест)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Срок действия СПИК 1.0 – до 10 лет.</a:t>
            </a:r>
          </a:p>
        </p:txBody>
      </p:sp>
      <p:pic>
        <p:nvPicPr>
          <p:cNvPr id="8" name="Рисунок 7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56D81FC1-4925-4FE7-ADD1-F7A61731CD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t="15534" r="16129" b="79656"/>
          <a:stretch/>
        </p:blipFill>
        <p:spPr>
          <a:xfrm>
            <a:off x="0" y="0"/>
            <a:ext cx="12191999" cy="5323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898CE8-222B-4EFF-9FCA-0AB79FB124B8}"/>
              </a:ext>
            </a:extLst>
          </p:cNvPr>
          <p:cNvSpPr txBox="1"/>
          <p:nvPr/>
        </p:nvSpPr>
        <p:spPr>
          <a:xfrm>
            <a:off x="4403069" y="17109"/>
            <a:ext cx="3385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МЕХАНИЗМ СПИК 1.0</a:t>
            </a:r>
          </a:p>
        </p:txBody>
      </p:sp>
    </p:spTree>
    <p:extLst>
      <p:ext uri="{BB962C8B-B14F-4D97-AF65-F5344CB8AC3E}">
        <p14:creationId xmlns:p14="http://schemas.microsoft.com/office/powerpoint/2010/main" val="3316538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115BB560-E455-47C8-AF79-E3616CD62E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t="15534" r="16129" b="22330"/>
          <a:stretch/>
        </p:blipFill>
        <p:spPr bwMode="auto">
          <a:xfrm>
            <a:off x="0" y="-18000"/>
            <a:ext cx="12191999" cy="6876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E606285-73B2-4950-91C6-A8F476C3A36D}"/>
              </a:ext>
            </a:extLst>
          </p:cNvPr>
          <p:cNvSpPr txBox="1"/>
          <p:nvPr/>
        </p:nvSpPr>
        <p:spPr>
          <a:xfrm>
            <a:off x="9251086" y="1942767"/>
            <a:ext cx="3288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 НАЛОГ НА ИМУЩЕСТВО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ЗЕМЕЛЬНЫЙ НАЛОГ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ФЕДЕРАЛЬНЫЙ НАЛОГ НА ПРИБЫЛЬ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B6098D-F8B1-4395-85C3-8A4A93EC8CC0}"/>
              </a:ext>
            </a:extLst>
          </p:cNvPr>
          <p:cNvSpPr txBox="1"/>
          <p:nvPr/>
        </p:nvSpPr>
        <p:spPr>
          <a:xfrm>
            <a:off x="9318055" y="3199720"/>
            <a:ext cx="2628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РЕГИОНАЛЬНЫЙ НАЛОГ НА ПРИБЫЛЬ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2D9C9F-7DE4-42BB-9C41-9B3D6DB8F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74" b="89892" l="7655" r="93196">
                        <a14:foregroundMark x1="30620" y1="27617" x2="30620" y2="27617"/>
                        <a14:foregroundMark x1="23086" y1="19856" x2="30863" y2="40433"/>
                        <a14:foregroundMark x1="26245" y1="15523" x2="38032" y2="23285"/>
                        <a14:foregroundMark x1="40583" y1="11011" x2="46416" y2="39531"/>
                        <a14:foregroundMark x1="53584" y1="29964" x2="48481" y2="49097"/>
                        <a14:foregroundMark x1="59903" y1="42780" x2="39490" y2="39892"/>
                        <a14:foregroundMark x1="39490" y1="39892" x2="62090" y2="45668"/>
                        <a14:foregroundMark x1="62090" y1="45668" x2="32928" y2="57762"/>
                        <a14:foregroundMark x1="32928" y1="57762" x2="73998" y2="51625"/>
                        <a14:foregroundMark x1="69623" y1="56859" x2="17132" y2="45307"/>
                        <a14:foregroundMark x1="35237" y1="26895" x2="30134" y2="64801"/>
                        <a14:foregroundMark x1="20535" y1="39531" x2="29405" y2="42058"/>
                        <a14:foregroundMark x1="18226" y1="27437" x2="18469" y2="34657"/>
                        <a14:foregroundMark x1="21507" y1="31588" x2="13244" y2="38087"/>
                        <a14:foregroundMark x1="15188" y1="27076" x2="10693" y2="25812"/>
                        <a14:foregroundMark x1="17861" y1="19856" x2="10450" y2="18412"/>
                        <a14:foregroundMark x1="23451" y1="15704" x2="14338" y2="15704"/>
                        <a14:foregroundMark x1="11665" y1="15523" x2="10450" y2="22744"/>
                        <a14:foregroundMark x1="7776" y1="24729" x2="13609" y2="34657"/>
                        <a14:foregroundMark x1="18712" y1="24549" x2="18834" y2="22744"/>
                        <a14:foregroundMark x1="20535" y1="26173" x2="18591" y2="24549"/>
                        <a14:foregroundMark x1="15188" y1="41336" x2="15188" y2="51986"/>
                        <a14:foregroundMark x1="12272" y1="64079" x2="12637" y2="72563"/>
                        <a14:foregroundMark x1="21142" y1="72022" x2="27096" y2="70578"/>
                        <a14:foregroundMark x1="27217" y1="80866" x2="34872" y2="80866"/>
                        <a14:foregroundMark x1="39004" y1="72563" x2="41434" y2="71119"/>
                        <a14:foregroundMark x1="41555" y1="83213" x2="43256" y2="83032"/>
                        <a14:foregroundMark x1="72175" y1="66787" x2="73633" y2="65523"/>
                        <a14:foregroundMark x1="86148" y1="59567" x2="87728" y2="55596"/>
                        <a14:foregroundMark x1="86634" y1="51083" x2="83475" y2="46931"/>
                        <a14:foregroundMark x1="42770" y1="5054" x2="42770" y2="5054"/>
                        <a14:foregroundMark x1="93196" y1="51625" x2="88457" y2="59567"/>
                        <a14:foregroundMark x1="88457" y1="59567" x2="88457" y2="59567"/>
                        <a14:foregroundMark x1="79951" y1="61191" x2="63426" y2="62816"/>
                        <a14:foregroundMark x1="85176" y1="59567" x2="81652" y2="57401"/>
                        <a14:foregroundMark x1="79830" y1="53971" x2="79830" y2="53971"/>
                        <a14:foregroundMark x1="71810" y1="40614" x2="73998" y2="41516"/>
                        <a14:foregroundMark x1="82503" y1="44585" x2="88335" y2="46751"/>
                        <a14:foregroundMark x1="83840" y1="63899" x2="84933" y2="60830"/>
                        <a14:foregroundMark x1="76914" y1="57040" x2="77886" y2="53610"/>
                        <a14:foregroundMark x1="67436" y1="48736" x2="65492" y2="45668"/>
                        <a14:foregroundMark x1="70960" y1="39531" x2="67558" y2="36101"/>
                        <a14:foregroundMark x1="61725" y1="35018" x2="69866" y2="38448"/>
                        <a14:foregroundMark x1="73512" y1="36462" x2="64399" y2="42780"/>
                        <a14:foregroundMark x1="55650" y1="35560" x2="50668" y2="26534"/>
                        <a14:foregroundMark x1="46902" y1="23105" x2="43013" y2="12274"/>
                        <a14:foregroundMark x1="21021" y1="56318" x2="14702" y2="57040"/>
                        <a14:foregroundMark x1="8748" y1="56679" x2="17497" y2="61011"/>
                        <a14:foregroundMark x1="21507" y1="54693" x2="22965" y2="65523"/>
                        <a14:foregroundMark x1="16768" y1="71119" x2="24301" y2="70036"/>
                        <a14:foregroundMark x1="10571" y1="69495" x2="10571" y2="69495"/>
                        <a14:foregroundMark x1="29283" y1="84116" x2="29283" y2="84116"/>
                        <a14:foregroundMark x1="29648" y1="75993" x2="28190" y2="83213"/>
                        <a14:foregroundMark x1="24909" y1="84116" x2="24909" y2="86823"/>
                        <a14:foregroundMark x1="27096" y1="85921" x2="32685" y2="85560"/>
                        <a14:foregroundMark x1="36817" y1="76895" x2="48117" y2="67690"/>
                        <a14:foregroundMark x1="37910" y1="66426" x2="42406" y2="67509"/>
                        <a14:foregroundMark x1="50304" y1="71119" x2="50304" y2="68592"/>
                        <a14:foregroundMark x1="51276" y1="64260" x2="52126" y2="68592"/>
                        <a14:foregroundMark x1="43742" y1="83213" x2="51033" y2="75812"/>
                        <a14:foregroundMark x1="58809" y1="72383" x2="65735" y2="68231"/>
                        <a14:foregroundMark x1="57716" y1="66968" x2="56501" y2="75632"/>
                        <a14:foregroundMark x1="81896" y1="67690" x2="78979" y2="67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3952" y="1532475"/>
            <a:ext cx="7448547" cy="5100722"/>
          </a:xfrm>
          <a:prstGeom prst="rect">
            <a:avLst/>
          </a:prstGeom>
        </p:spPr>
      </p:pic>
      <p:sp>
        <p:nvSpPr>
          <p:cNvPr id="21" name="Прямоугольник: скругленные углы 4">
            <a:extLst>
              <a:ext uri="{FF2B5EF4-FFF2-40B4-BE49-F238E27FC236}">
                <a16:creationId xmlns:a16="http://schemas.microsoft.com/office/drawing/2014/main" id="{CE034117-E6E6-4939-9B32-A62F7D070B8B}"/>
              </a:ext>
            </a:extLst>
          </p:cNvPr>
          <p:cNvSpPr txBox="1"/>
          <p:nvPr/>
        </p:nvSpPr>
        <p:spPr>
          <a:xfrm>
            <a:off x="244927" y="3363284"/>
            <a:ext cx="1238051" cy="45450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marR="0" lvl="0" indent="0" algn="ctr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ЧЕЛЯБИНСК</a:t>
            </a:r>
          </a:p>
          <a:p>
            <a:pPr marL="0" marR="0" lvl="0" indent="0" algn="ctr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км.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: скругленные углы 4">
            <a:extLst>
              <a:ext uri="{FF2B5EF4-FFF2-40B4-BE49-F238E27FC236}">
                <a16:creationId xmlns:a16="http://schemas.microsoft.com/office/drawing/2014/main" id="{E08BC1CD-2147-457B-8670-C948637B1074}"/>
              </a:ext>
            </a:extLst>
          </p:cNvPr>
          <p:cNvSpPr txBox="1"/>
          <p:nvPr/>
        </p:nvSpPr>
        <p:spPr>
          <a:xfrm>
            <a:off x="55770" y="1986756"/>
            <a:ext cx="1616364" cy="43533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marR="0" lvl="0" indent="0" algn="ctr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ЕКАТЕРИНБУРГ</a:t>
            </a:r>
          </a:p>
          <a:p>
            <a:pPr marL="0" marR="0" lvl="0" indent="0" algn="ctr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150 км.</a:t>
            </a:r>
          </a:p>
          <a:p>
            <a:pPr marL="0" marR="0" lvl="0" indent="0" algn="l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: скругленные углы 4">
            <a:extLst>
              <a:ext uri="{FF2B5EF4-FFF2-40B4-BE49-F238E27FC236}">
                <a16:creationId xmlns:a16="http://schemas.microsoft.com/office/drawing/2014/main" id="{F0385D1D-FC48-49CF-852E-701188D68AD2}"/>
              </a:ext>
            </a:extLst>
          </p:cNvPr>
          <p:cNvSpPr txBox="1"/>
          <p:nvPr/>
        </p:nvSpPr>
        <p:spPr>
          <a:xfrm>
            <a:off x="4341318" y="1759501"/>
            <a:ext cx="1156534" cy="45450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marR="0" lvl="0" indent="0" algn="ctr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ТЮМЕНЬ</a:t>
            </a:r>
          </a:p>
          <a:p>
            <a:pPr marL="0" marR="0" lvl="0" indent="0" algn="ctr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км.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E5AFED-44FE-4025-9F57-2410A36CF17E}"/>
              </a:ext>
            </a:extLst>
          </p:cNvPr>
          <p:cNvSpPr txBox="1"/>
          <p:nvPr/>
        </p:nvSpPr>
        <p:spPr>
          <a:xfrm>
            <a:off x="7350504" y="904624"/>
            <a:ext cx="51202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НАЛОГОВЫЕ ЛЬГОТЫ ДЛЯ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РЕЗИДЕНТОВ ТЕРРИТОРИЙ ОПЕРЕЖАЮЩЕГО РАЗВИТИЯ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EF51FD-AC76-42D1-A5F5-EDA699710CB8}"/>
              </a:ext>
            </a:extLst>
          </p:cNvPr>
          <p:cNvSpPr txBox="1"/>
          <p:nvPr/>
        </p:nvSpPr>
        <p:spPr>
          <a:xfrm>
            <a:off x="7964648" y="1759502"/>
            <a:ext cx="1529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BEDF07-5EBA-4EDD-846E-0BEBB550EB7F}"/>
              </a:ext>
            </a:extLst>
          </p:cNvPr>
          <p:cNvSpPr txBox="1"/>
          <p:nvPr/>
        </p:nvSpPr>
        <p:spPr>
          <a:xfrm>
            <a:off x="7964648" y="2896874"/>
            <a:ext cx="1529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87F2B6-9ED5-4FB4-99E3-8E1C2A58A596}"/>
              </a:ext>
            </a:extLst>
          </p:cNvPr>
          <p:cNvSpPr txBox="1"/>
          <p:nvPr/>
        </p:nvSpPr>
        <p:spPr>
          <a:xfrm>
            <a:off x="7964648" y="4212813"/>
            <a:ext cx="4345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ПЛОЩАДКИ НА ТЕРРИТОРИЯХ ОПЕРЕЖАЮЩЕГО РАЗВИТИЯ</a:t>
            </a:r>
          </a:p>
        </p:txBody>
      </p:sp>
      <p:pic>
        <p:nvPicPr>
          <p:cNvPr id="8" name="Рисунок 7" descr="Изображение выглядит как шаблон, прямоугольный, Графика, пиксель&#10;&#10;Автоматически созданное описание">
            <a:extLst>
              <a:ext uri="{FF2B5EF4-FFF2-40B4-BE49-F238E27FC236}">
                <a16:creationId xmlns:a16="http://schemas.microsoft.com/office/drawing/2014/main" id="{97A77A6E-CD63-4AA9-AC09-F1DE77F84A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683" y="4745009"/>
            <a:ext cx="1996861" cy="19968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201F1A-15C1-43B8-9248-B7405E0DEC94}"/>
              </a:ext>
            </a:extLst>
          </p:cNvPr>
          <p:cNvSpPr txBox="1"/>
          <p:nvPr/>
        </p:nvSpPr>
        <p:spPr bwMode="auto">
          <a:xfrm>
            <a:off x="2954349" y="98614"/>
            <a:ext cx="6936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 ОПЕРЕЖАЮЩЕГО РАЗВИТИЯ</a:t>
            </a:r>
          </a:p>
        </p:txBody>
      </p:sp>
      <p:sp>
        <p:nvSpPr>
          <p:cNvPr id="18" name="Прямоугольник 52">
            <a:extLst>
              <a:ext uri="{FF2B5EF4-FFF2-40B4-BE49-F238E27FC236}">
                <a16:creationId xmlns:a16="http://schemas.microsoft.com/office/drawing/2014/main" id="{53457940-9CE5-47C7-BE91-D697D277947C}"/>
              </a:ext>
            </a:extLst>
          </p:cNvPr>
          <p:cNvSpPr/>
          <p:nvPr/>
        </p:nvSpPr>
        <p:spPr bwMode="auto">
          <a:xfrm>
            <a:off x="5922165" y="5690469"/>
            <a:ext cx="1674971" cy="525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9975" tIns="44987" rIns="89975" bIns="44987" anchor="ctr">
            <a:noAutofit/>
          </a:bodyPr>
          <a:lstStyle/>
          <a:p>
            <a:pPr algn="ctr" defTabSz="914221">
              <a:defRPr/>
            </a:pPr>
            <a:r>
              <a:rPr lang="ru-RU" sz="1400" b="1" spc="-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КАЗАХСТАН</a:t>
            </a:r>
            <a:endParaRPr lang="ru-RU" sz="140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21">
              <a:defRPr/>
            </a:pPr>
            <a:r>
              <a:rPr lang="ru-RU" sz="1400" b="1" spc="-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767 км до Астаны </a:t>
            </a:r>
            <a:endParaRPr lang="ru-RU" sz="140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393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2" name="Рисунок 41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A1C7ACC4-62B1-4FF5-A2D1-239A006E9F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t="15534" r="16129" b="22330"/>
          <a:stretch/>
        </p:blipFill>
        <p:spPr bwMode="auto">
          <a:xfrm>
            <a:off x="0" y="-18000"/>
            <a:ext cx="12191999" cy="6876000"/>
          </a:xfrm>
          <a:prstGeom prst="rect">
            <a:avLst/>
          </a:prstGeom>
        </p:spPr>
      </p:pic>
      <p:sp>
        <p:nvSpPr>
          <p:cNvPr id="682" name="AutoShape 2"/>
          <p:cNvSpPr/>
          <p:nvPr/>
        </p:nvSpPr>
        <p:spPr bwMode="auto">
          <a:xfrm>
            <a:off x="157182" y="-143360"/>
            <a:ext cx="304475" cy="3044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t">
            <a:noAutofit/>
          </a:bodyPr>
          <a:lstStyle/>
          <a:p>
            <a:pPr defTabSz="914221">
              <a:tabLst>
                <a:tab pos="0" algn="l"/>
              </a:tabLst>
              <a:defRPr/>
            </a:pPr>
            <a:endParaRPr lang="ru-RU" sz="1799" spc="-1">
              <a:solidFill>
                <a:srgbClr val="000000"/>
              </a:solidFill>
              <a:latin typeface="Calibri"/>
              <a:ea typeface="Arial"/>
            </a:endParaRPr>
          </a:p>
        </p:txBody>
      </p:sp>
      <p:sp>
        <p:nvSpPr>
          <p:cNvPr id="686" name="Прямоугольник 37"/>
          <p:cNvSpPr/>
          <p:nvPr/>
        </p:nvSpPr>
        <p:spPr bwMode="auto">
          <a:xfrm>
            <a:off x="7959965" y="488951"/>
            <a:ext cx="4206140" cy="10303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9975" tIns="44987" rIns="89975" bIns="44987" anchor="ctr">
            <a:noAutofit/>
          </a:bodyPr>
          <a:lstStyle/>
          <a:p>
            <a:pPr algn="just" defTabSz="914221">
              <a:defRPr/>
            </a:pPr>
            <a:r>
              <a:rPr lang="ru-RU" sz="1600" b="1" spc="-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СОЗДАНИЕ ДО 2030 ГОДА СЕТИ И3</a:t>
            </a:r>
            <a:r>
              <a:rPr lang="ru-RU" sz="1600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defTabSz="914221">
              <a:defRPr/>
            </a:pPr>
            <a:r>
              <a:rPr lang="ru-RU" sz="1600" b="1" spc="-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13 ИНДУСТРИАЛЬНЫХ ПАРКОВ,</a:t>
            </a:r>
            <a:endParaRPr lang="ru-RU" sz="160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221">
              <a:defRPr/>
            </a:pPr>
            <a:r>
              <a:rPr lang="ru-RU" sz="1600" b="1" spc="-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ИЗ НИХ:</a:t>
            </a:r>
            <a:endParaRPr lang="ru-RU" sz="160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7" name="Группа 6"/>
          <p:cNvGrpSpPr/>
          <p:nvPr/>
        </p:nvGrpSpPr>
        <p:grpSpPr bwMode="auto">
          <a:xfrm>
            <a:off x="331482" y="6090963"/>
            <a:ext cx="2760068" cy="481185"/>
            <a:chOff x="5167080" y="6205680"/>
            <a:chExt cx="2760840" cy="481320"/>
          </a:xfrm>
          <a:noFill/>
        </p:grpSpPr>
        <p:sp>
          <p:nvSpPr>
            <p:cNvPr id="688" name="Прямоугольник 38"/>
            <p:cNvSpPr/>
            <p:nvPr/>
          </p:nvSpPr>
          <p:spPr bwMode="auto">
            <a:xfrm>
              <a:off x="5167080" y="6205680"/>
              <a:ext cx="2760840" cy="4813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89975" tIns="44987" rIns="89975" bIns="44987" anchor="ctr">
              <a:noAutofit/>
            </a:bodyPr>
            <a:lstStyle/>
            <a:p>
              <a:pPr algn="ctr" defTabSz="914221">
                <a:defRPr/>
              </a:pPr>
              <a:r>
                <a:rPr lang="en-US" sz="1400" b="1" spc="-1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BROWNFIELD</a:t>
              </a:r>
              <a:endParaRPr lang="ru-RU" sz="1400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89" name="Группа 42"/>
            <p:cNvGrpSpPr/>
            <p:nvPr/>
          </p:nvGrpSpPr>
          <p:grpSpPr bwMode="auto">
            <a:xfrm>
              <a:off x="5212080" y="6205680"/>
              <a:ext cx="471600" cy="432360"/>
              <a:chOff x="5212080" y="6205680"/>
              <a:chExt cx="471600" cy="432360"/>
            </a:xfrm>
            <a:grpFill/>
          </p:grpSpPr>
          <p:sp>
            <p:nvSpPr>
              <p:cNvPr id="690" name="Овал 43"/>
              <p:cNvSpPr/>
              <p:nvPr/>
            </p:nvSpPr>
            <p:spPr bwMode="auto">
              <a:xfrm>
                <a:off x="5352480" y="6268680"/>
                <a:ext cx="191520" cy="153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89975" tIns="44987" rIns="89975" bIns="44987" anchor="ctr">
                <a:noAutofit/>
              </a:bodyPr>
              <a:lstStyle/>
              <a:p>
                <a:pPr algn="ctr" defTabSz="914221">
                  <a:defRPr/>
                </a:pPr>
                <a:endParaRPr lang="ru-RU" sz="1799" spc="-1">
                  <a:solidFill>
                    <a:schemeClr val="lt1"/>
                  </a:solidFill>
                  <a:latin typeface="Calibri"/>
                  <a:ea typeface="Arial"/>
                </a:endParaRPr>
              </a:p>
            </p:txBody>
          </p:sp>
          <p:pic>
            <p:nvPicPr>
              <p:cNvPr id="691" name="Рисунок 44"/>
              <p:cNvPicPr/>
              <p:nvPr/>
            </p:nvPicPr>
            <p:blipFill>
              <a:blip r:embed="rId3"/>
              <a:stretch/>
            </p:blipFill>
            <p:spPr bwMode="auto">
              <a:xfrm>
                <a:off x="5212080" y="6205680"/>
                <a:ext cx="471600" cy="432360"/>
              </a:xfrm>
              <a:prstGeom prst="rect">
                <a:avLst/>
              </a:prstGeom>
              <a:grpFill/>
              <a:ln w="0">
                <a:noFill/>
              </a:ln>
            </p:spPr>
          </p:pic>
        </p:grpSp>
      </p:grpSp>
      <p:grpSp>
        <p:nvGrpSpPr>
          <p:cNvPr id="692" name="Группа 5"/>
          <p:cNvGrpSpPr/>
          <p:nvPr/>
        </p:nvGrpSpPr>
        <p:grpSpPr bwMode="auto">
          <a:xfrm>
            <a:off x="309419" y="5426835"/>
            <a:ext cx="2779142" cy="542728"/>
            <a:chOff x="5147640" y="5568120"/>
            <a:chExt cx="2779920" cy="542880"/>
          </a:xfrm>
          <a:noFill/>
        </p:grpSpPr>
        <p:grpSp>
          <p:nvGrpSpPr>
            <p:cNvPr id="693" name="Группа 2"/>
            <p:cNvGrpSpPr/>
            <p:nvPr/>
          </p:nvGrpSpPr>
          <p:grpSpPr bwMode="auto">
            <a:xfrm>
              <a:off x="5147640" y="5568120"/>
              <a:ext cx="2779920" cy="542880"/>
              <a:chOff x="5147640" y="5568120"/>
              <a:chExt cx="2779920" cy="542880"/>
            </a:xfrm>
            <a:grpFill/>
          </p:grpSpPr>
          <p:sp>
            <p:nvSpPr>
              <p:cNvPr id="694" name="Прямоугольник 45"/>
              <p:cNvSpPr/>
              <p:nvPr/>
            </p:nvSpPr>
            <p:spPr bwMode="auto">
              <a:xfrm>
                <a:off x="5147640" y="5568120"/>
                <a:ext cx="2779920" cy="54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89975" tIns="44987" rIns="89975" bIns="44987" anchor="ctr">
                <a:noAutofit/>
              </a:bodyPr>
              <a:lstStyle/>
              <a:p>
                <a:pPr algn="ctr" defTabSz="914221">
                  <a:defRPr/>
                </a:pPr>
                <a:r>
                  <a:rPr lang="ru-RU" sz="1000" b="1" spc="-1" dirty="0">
                    <a:solidFill>
                      <a:schemeClr val="bg1"/>
                    </a:solidFill>
                    <a:latin typeface="Arial"/>
                    <a:ea typeface="Arial"/>
                  </a:rPr>
                  <a:t> </a:t>
                </a:r>
                <a:r>
                  <a:rPr lang="en-US" sz="1400" b="1" spc="-1" dirty="0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GREENFIELD</a:t>
                </a:r>
                <a:endParaRPr lang="ru-RU" sz="1400" spc="-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5" name="Овал 49"/>
              <p:cNvSpPr/>
              <p:nvPr/>
            </p:nvSpPr>
            <p:spPr bwMode="auto">
              <a:xfrm>
                <a:off x="5361840" y="5648039"/>
                <a:ext cx="202680" cy="2059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89975" tIns="44987" rIns="89975" bIns="44987" anchor="ctr">
                <a:noAutofit/>
              </a:bodyPr>
              <a:lstStyle/>
              <a:p>
                <a:pPr algn="ctr" defTabSz="914221">
                  <a:defRPr/>
                </a:pPr>
                <a:endParaRPr lang="ru-RU" sz="1799" spc="-1">
                  <a:solidFill>
                    <a:schemeClr val="lt1"/>
                  </a:solidFill>
                  <a:latin typeface="Calibri"/>
                  <a:ea typeface="Arial"/>
                </a:endParaRPr>
              </a:p>
            </p:txBody>
          </p:sp>
        </p:grpSp>
        <p:grpSp>
          <p:nvGrpSpPr>
            <p:cNvPr id="696" name="Группа 33"/>
            <p:cNvGrpSpPr/>
            <p:nvPr/>
          </p:nvGrpSpPr>
          <p:grpSpPr bwMode="auto">
            <a:xfrm>
              <a:off x="5227919" y="5568120"/>
              <a:ext cx="455760" cy="462960"/>
              <a:chOff x="5227919" y="5568120"/>
              <a:chExt cx="455760" cy="462960"/>
            </a:xfrm>
            <a:grpFill/>
          </p:grpSpPr>
          <p:sp>
            <p:nvSpPr>
              <p:cNvPr id="697" name="Овал 40"/>
              <p:cNvSpPr/>
              <p:nvPr/>
            </p:nvSpPr>
            <p:spPr bwMode="auto">
              <a:xfrm>
                <a:off x="5375520" y="5606640"/>
                <a:ext cx="212400" cy="223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89975" tIns="44987" rIns="89975" bIns="44987" anchor="ctr">
                <a:noAutofit/>
              </a:bodyPr>
              <a:lstStyle/>
              <a:p>
                <a:pPr algn="ctr" defTabSz="914221">
                  <a:defRPr/>
                </a:pPr>
                <a:endParaRPr lang="ru-RU" sz="1799" spc="-1">
                  <a:solidFill>
                    <a:schemeClr val="lt1"/>
                  </a:solidFill>
                  <a:latin typeface="Calibri"/>
                  <a:ea typeface="Arial"/>
                </a:endParaRPr>
              </a:p>
            </p:txBody>
          </p:sp>
          <p:pic>
            <p:nvPicPr>
              <p:cNvPr id="698" name="Рисунок 41"/>
              <p:cNvPicPr/>
              <p:nvPr/>
            </p:nvPicPr>
            <p:blipFill>
              <a:blip r:embed="rId4"/>
              <a:stretch/>
            </p:blipFill>
            <p:spPr bwMode="auto">
              <a:xfrm>
                <a:off x="5227919" y="5568120"/>
                <a:ext cx="455760" cy="462960"/>
              </a:xfrm>
              <a:prstGeom prst="rect">
                <a:avLst/>
              </a:prstGeom>
              <a:grpFill/>
              <a:ln w="0">
                <a:noFill/>
              </a:ln>
            </p:spPr>
          </p:pic>
        </p:grpSp>
      </p:grpSp>
      <p:sp>
        <p:nvSpPr>
          <p:cNvPr id="699" name="Прямоугольник 39"/>
          <p:cNvSpPr/>
          <p:nvPr/>
        </p:nvSpPr>
        <p:spPr bwMode="auto">
          <a:xfrm>
            <a:off x="36256" y="2099533"/>
            <a:ext cx="1766025" cy="581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9975" tIns="44987" rIns="89975" bIns="44987" anchor="ctr">
            <a:noAutofit/>
          </a:bodyPr>
          <a:lstStyle/>
          <a:p>
            <a:pPr algn="ctr" defTabSz="914221">
              <a:defRPr/>
            </a:pPr>
            <a:r>
              <a:rPr lang="ru-RU" sz="1400" b="1" spc="-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СВЕРДЛОВСКАЯ ОБЛАСТЬ </a:t>
            </a:r>
            <a:endParaRPr lang="ru-RU" sz="140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21">
              <a:defRPr/>
            </a:pPr>
            <a:r>
              <a:rPr lang="ru-RU" sz="1400" b="1" spc="-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349 км до Екатеринбурга </a:t>
            </a:r>
            <a:endParaRPr lang="ru-RU" sz="140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0" name="Прямоугольник 50"/>
          <p:cNvSpPr/>
          <p:nvPr/>
        </p:nvSpPr>
        <p:spPr bwMode="auto">
          <a:xfrm>
            <a:off x="95280" y="4362220"/>
            <a:ext cx="1654457" cy="525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9975" tIns="44987" rIns="89975" bIns="44987" anchor="ctr">
            <a:noAutofit/>
          </a:bodyPr>
          <a:lstStyle/>
          <a:p>
            <a:pPr algn="ctr" defTabSz="914221">
              <a:defRPr/>
            </a:pPr>
            <a:r>
              <a:rPr lang="ru-RU" sz="1400" b="1" spc="-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ЧЕЛЯБИНСКАЯ </a:t>
            </a:r>
            <a:endParaRPr lang="ru-RU" sz="140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21">
              <a:defRPr/>
            </a:pPr>
            <a:r>
              <a:rPr lang="ru-RU" sz="1400" b="1" spc="-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ОБЛАСТЬ </a:t>
            </a:r>
            <a:endParaRPr lang="ru-RU" sz="140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21">
              <a:defRPr/>
            </a:pPr>
            <a:r>
              <a:rPr lang="ru-RU" sz="1400" b="1" spc="-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268 км до Челябинска </a:t>
            </a:r>
            <a:endParaRPr lang="ru-RU" sz="140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1" name="Прямоугольник 51"/>
          <p:cNvSpPr/>
          <p:nvPr/>
        </p:nvSpPr>
        <p:spPr bwMode="auto">
          <a:xfrm>
            <a:off x="5266673" y="1281121"/>
            <a:ext cx="1674971" cy="525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9975" tIns="44987" rIns="89975" bIns="44987" anchor="ctr">
            <a:noAutofit/>
          </a:bodyPr>
          <a:lstStyle/>
          <a:p>
            <a:pPr algn="ctr" defTabSz="914221">
              <a:defRPr/>
            </a:pPr>
            <a:r>
              <a:rPr lang="ru-RU" sz="1400" b="1" spc="-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ТЮМЕНСКАЯ ОБЛАСТЬ </a:t>
            </a:r>
            <a:endParaRPr lang="ru-RU" sz="140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21">
              <a:defRPr/>
            </a:pPr>
            <a:r>
              <a:rPr lang="ru-RU" sz="1400" b="1" spc="-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200 км до Тюмени</a:t>
            </a:r>
            <a:endParaRPr lang="ru-RU" sz="140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2" name="Прямоугольник 52"/>
          <p:cNvSpPr/>
          <p:nvPr/>
        </p:nvSpPr>
        <p:spPr bwMode="auto">
          <a:xfrm>
            <a:off x="6140107" y="5060244"/>
            <a:ext cx="1674971" cy="525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9975" tIns="44987" rIns="89975" bIns="44987" anchor="ctr">
            <a:noAutofit/>
          </a:bodyPr>
          <a:lstStyle/>
          <a:p>
            <a:pPr algn="ctr" defTabSz="914221">
              <a:defRPr/>
            </a:pPr>
            <a:r>
              <a:rPr lang="ru-RU" sz="1400" b="1" spc="-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КАЗАХСТАН</a:t>
            </a:r>
            <a:endParaRPr lang="ru-RU" sz="140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21">
              <a:defRPr/>
            </a:pPr>
            <a:r>
              <a:rPr lang="ru-RU" sz="1400" b="1" spc="-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767 км до Астаны </a:t>
            </a:r>
            <a:endParaRPr lang="ru-RU" sz="140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" name="Прямоугольник 48"/>
          <p:cNvSpPr/>
          <p:nvPr/>
        </p:nvSpPr>
        <p:spPr bwMode="auto">
          <a:xfrm>
            <a:off x="7896306" y="1616856"/>
            <a:ext cx="4085216" cy="342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9975" tIns="44987" rIns="89975" bIns="44987" anchor="ctr">
            <a:noAutofit/>
          </a:bodyPr>
          <a:lstStyle/>
          <a:p>
            <a:pPr defTabSz="914221">
              <a:defRPr/>
            </a:pPr>
            <a:endParaRPr lang="ru-RU" sz="140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221">
              <a:defRPr/>
            </a:pPr>
            <a:r>
              <a:rPr lang="ru-RU" sz="1400" b="1" spc="-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 7 - УЖЕ РАБОТАЮТ </a:t>
            </a:r>
          </a:p>
          <a:p>
            <a:pPr defTabSz="914221">
              <a:defRPr/>
            </a:pPr>
            <a:endParaRPr lang="ru-RU" sz="140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21">
              <a:defRPr/>
            </a:pPr>
            <a:endParaRPr lang="ru-RU" sz="140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" name="Прямоугольник 53"/>
          <p:cNvSpPr/>
          <p:nvPr/>
        </p:nvSpPr>
        <p:spPr bwMode="auto">
          <a:xfrm>
            <a:off x="7896306" y="1941002"/>
            <a:ext cx="4098172" cy="342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9975" tIns="44987" rIns="89975" bIns="44987" anchor="ctr">
            <a:noAutofit/>
          </a:bodyPr>
          <a:lstStyle/>
          <a:p>
            <a:pPr defTabSz="914221">
              <a:defRPr/>
            </a:pPr>
            <a:endParaRPr lang="ru-RU" sz="1400" b="1" spc="-1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pPr defTabSz="914221">
              <a:defRPr/>
            </a:pPr>
            <a:r>
              <a:rPr lang="ru-RU" sz="1400" b="1" spc="-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 5 - В СТАДИИ ПРОЕКТИРОВАНИЯ</a:t>
            </a:r>
          </a:p>
          <a:p>
            <a:pPr defTabSz="914221">
              <a:defRPr/>
            </a:pPr>
            <a:r>
              <a:rPr lang="ru-RU" sz="1400" b="1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1- БУДЕТ ПОСТРОЕН ДО КОНЦА ГОДА</a:t>
            </a:r>
          </a:p>
          <a:p>
            <a:pPr defTabSz="914221">
              <a:defRPr/>
            </a:pPr>
            <a:endParaRPr lang="ru-RU" sz="140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21">
              <a:defRPr/>
            </a:pPr>
            <a:endParaRPr lang="ru-RU" sz="140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8" name="Прямоугольник 56"/>
          <p:cNvSpPr/>
          <p:nvPr/>
        </p:nvSpPr>
        <p:spPr bwMode="auto">
          <a:xfrm>
            <a:off x="8040020" y="2427278"/>
            <a:ext cx="4086296" cy="496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9975" tIns="44987" rIns="89975" bIns="44987" anchor="ctr">
            <a:noAutofit/>
          </a:bodyPr>
          <a:lstStyle/>
          <a:p>
            <a:pPr defTabSz="914221">
              <a:defRPr/>
            </a:pPr>
            <a:r>
              <a:rPr lang="ru-RU" sz="1400" b="1" spc="-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9,1 МЛРД. РУБ. </a:t>
            </a:r>
            <a:endParaRPr lang="ru-RU" sz="140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221">
              <a:defRPr/>
            </a:pPr>
            <a:r>
              <a:rPr lang="ru-RU" sz="1400" b="1" spc="-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ПРИВЛЕЧЕНО ИНВЕСТИЦИЙ</a:t>
            </a:r>
            <a:endParaRPr lang="ru-RU" sz="140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9" name="Прямоугольник 57"/>
          <p:cNvSpPr/>
          <p:nvPr/>
        </p:nvSpPr>
        <p:spPr bwMode="auto">
          <a:xfrm>
            <a:off x="8056057" y="2908578"/>
            <a:ext cx="4100692" cy="496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9975" tIns="44987" rIns="89975" bIns="44987" anchor="ctr">
            <a:noAutofit/>
          </a:bodyPr>
          <a:lstStyle/>
          <a:p>
            <a:pPr defTabSz="914221">
              <a:defRPr/>
            </a:pPr>
            <a:r>
              <a:rPr lang="ru-RU" sz="1400" b="1" spc="-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БОЛЕЕ 3,8 МЛРД. РУБ. </a:t>
            </a:r>
            <a:endParaRPr lang="ru-RU" sz="140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221">
              <a:defRPr/>
            </a:pPr>
            <a:r>
              <a:rPr lang="ru-RU" sz="1400" b="1" spc="-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НАЛОГОВЫХ ОТЧИСЛЕНИЙ</a:t>
            </a:r>
            <a:endParaRPr lang="ru-RU" sz="140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Овал 47">
            <a:extLst>
              <a:ext uri="{FF2B5EF4-FFF2-40B4-BE49-F238E27FC236}">
                <a16:creationId xmlns:a16="http://schemas.microsoft.com/office/drawing/2014/main" id="{F65BC3F4-8D0F-4E56-9BA8-22A48FACDDE4}"/>
              </a:ext>
            </a:extLst>
          </p:cNvPr>
          <p:cNvSpPr/>
          <p:nvPr/>
        </p:nvSpPr>
        <p:spPr bwMode="auto">
          <a:xfrm>
            <a:off x="510409" y="5482373"/>
            <a:ext cx="200727" cy="20736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9975" tIns="44987" rIns="89975" bIns="44987" anchor="ctr">
            <a:noAutofit/>
          </a:bodyPr>
          <a:lstStyle/>
          <a:p>
            <a:pPr algn="ctr" defTabSz="914221">
              <a:defRPr/>
            </a:pPr>
            <a:endParaRPr lang="ru-RU" sz="1799" spc="-1">
              <a:solidFill>
                <a:schemeClr val="lt1"/>
              </a:solidFill>
              <a:latin typeface="Calibri"/>
              <a:ea typeface="Arial"/>
            </a:endParaRPr>
          </a:p>
        </p:txBody>
      </p:sp>
      <p:sp>
        <p:nvSpPr>
          <p:cNvPr id="44" name="Овал 47">
            <a:extLst>
              <a:ext uri="{FF2B5EF4-FFF2-40B4-BE49-F238E27FC236}">
                <a16:creationId xmlns:a16="http://schemas.microsoft.com/office/drawing/2014/main" id="{58548E10-EE75-43DF-8A42-6B859A05B696}"/>
              </a:ext>
            </a:extLst>
          </p:cNvPr>
          <p:cNvSpPr/>
          <p:nvPr/>
        </p:nvSpPr>
        <p:spPr bwMode="auto">
          <a:xfrm>
            <a:off x="510409" y="6139272"/>
            <a:ext cx="200727" cy="207368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9975" tIns="44987" rIns="89975" bIns="44987" anchor="ctr">
            <a:noAutofit/>
          </a:bodyPr>
          <a:lstStyle/>
          <a:p>
            <a:pPr algn="ctr" defTabSz="914221">
              <a:defRPr/>
            </a:pPr>
            <a:endParaRPr lang="ru-RU" sz="1799" spc="-1">
              <a:solidFill>
                <a:schemeClr val="lt1"/>
              </a:solidFill>
              <a:latin typeface="Calibri"/>
              <a:ea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236F20-7C60-43C9-B1B0-960EBA12A1E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38902" y="4709956"/>
            <a:ext cx="2107461" cy="21074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1AC5DE-9E48-4DF1-ACD0-BE9079812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9495" y="1187594"/>
            <a:ext cx="6406531" cy="442206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6A1F797-3945-42DA-8DFE-C325539AD26E}"/>
              </a:ext>
            </a:extLst>
          </p:cNvPr>
          <p:cNvSpPr txBox="1"/>
          <p:nvPr/>
        </p:nvSpPr>
        <p:spPr>
          <a:xfrm>
            <a:off x="8130165" y="3442050"/>
            <a:ext cx="41962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НАЛОГОВЫЕ ЛЬГОТЫ ДЛЯ </a:t>
            </a:r>
          </a:p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РЕЗИДЕНТОВ ИНДУСТРИАЛЬНЫХ ПАРКОВ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1894201-72F4-466A-ADCF-55B9AF857940}"/>
              </a:ext>
            </a:extLst>
          </p:cNvPr>
          <p:cNvSpPr txBox="1"/>
          <p:nvPr/>
        </p:nvSpPr>
        <p:spPr>
          <a:xfrm>
            <a:off x="8466532" y="3973445"/>
            <a:ext cx="944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05601">
              <a:defRPr/>
            </a:pP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9126730-0FA1-4887-AC25-6885DA8666A1}"/>
              </a:ext>
            </a:extLst>
          </p:cNvPr>
          <p:cNvSpPr txBox="1"/>
          <p:nvPr/>
        </p:nvSpPr>
        <p:spPr>
          <a:xfrm>
            <a:off x="9566648" y="3992289"/>
            <a:ext cx="2132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05601">
              <a:defRPr/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ТРАНСПОРТНЫЙ НАЛОГ</a:t>
            </a:r>
          </a:p>
          <a:p>
            <a:pPr defTabSz="1105601">
              <a:defRPr/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 НА ИМУЩЕСТВО</a:t>
            </a:r>
          </a:p>
          <a:p>
            <a:pPr defTabSz="1105601">
              <a:defRPr/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ЗЕМЕЛЬНЫЙ НАЛОГ</a:t>
            </a:r>
          </a:p>
        </p:txBody>
      </p:sp>
      <p:pic>
        <p:nvPicPr>
          <p:cNvPr id="703" name="Рисунок 46"/>
          <p:cNvPicPr/>
          <p:nvPr/>
        </p:nvPicPr>
        <p:blipFill>
          <a:blip r:embed="rId4"/>
          <a:stretch/>
        </p:blipFill>
        <p:spPr bwMode="auto">
          <a:xfrm>
            <a:off x="1885237" y="1806693"/>
            <a:ext cx="439077" cy="435838"/>
          </a:xfrm>
          <a:prstGeom prst="rect">
            <a:avLst/>
          </a:prstGeom>
          <a:ln w="0">
            <a:noFill/>
          </a:ln>
        </p:spPr>
      </p:pic>
      <p:pic>
        <p:nvPicPr>
          <p:cNvPr id="46" name="Рисунок 46">
            <a:extLst>
              <a:ext uri="{FF2B5EF4-FFF2-40B4-BE49-F238E27FC236}">
                <a16:creationId xmlns:a16="http://schemas.microsoft.com/office/drawing/2014/main" id="{FEF25EF4-89E9-4D88-8B19-239BFCEFFF7D}"/>
              </a:ext>
            </a:extLst>
          </p:cNvPr>
          <p:cNvPicPr/>
          <p:nvPr/>
        </p:nvPicPr>
        <p:blipFill>
          <a:blip r:embed="rId4"/>
          <a:stretch/>
        </p:blipFill>
        <p:spPr bwMode="auto">
          <a:xfrm>
            <a:off x="7056615" y="3460872"/>
            <a:ext cx="439077" cy="435838"/>
          </a:xfrm>
          <a:prstGeom prst="rect">
            <a:avLst/>
          </a:prstGeom>
          <a:ln w="0"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98757B7-2876-4554-8B21-D35EB61C874E}"/>
              </a:ext>
            </a:extLst>
          </p:cNvPr>
          <p:cNvPicPr/>
          <p:nvPr/>
        </p:nvPicPr>
        <p:blipFill>
          <a:blip r:embed="rId4"/>
          <a:stretch/>
        </p:blipFill>
        <p:spPr bwMode="auto">
          <a:xfrm>
            <a:off x="2432405" y="2048169"/>
            <a:ext cx="439077" cy="435838"/>
          </a:xfrm>
          <a:prstGeom prst="rect">
            <a:avLst/>
          </a:prstGeom>
          <a:ln w="0">
            <a:noFill/>
          </a:ln>
        </p:spPr>
      </p:pic>
      <p:pic>
        <p:nvPicPr>
          <p:cNvPr id="48" name="Рисунок 46">
            <a:extLst>
              <a:ext uri="{FF2B5EF4-FFF2-40B4-BE49-F238E27FC236}">
                <a16:creationId xmlns:a16="http://schemas.microsoft.com/office/drawing/2014/main" id="{091F06EA-9A28-46F1-8B7B-55FC32E73439}"/>
              </a:ext>
            </a:extLst>
          </p:cNvPr>
          <p:cNvPicPr/>
          <p:nvPr/>
        </p:nvPicPr>
        <p:blipFill>
          <a:blip r:embed="rId4"/>
          <a:stretch/>
        </p:blipFill>
        <p:spPr bwMode="auto">
          <a:xfrm>
            <a:off x="3047806" y="2288609"/>
            <a:ext cx="439077" cy="435838"/>
          </a:xfrm>
          <a:prstGeom prst="rect">
            <a:avLst/>
          </a:prstGeom>
          <a:ln w="0">
            <a:noFill/>
          </a:ln>
        </p:spPr>
      </p:pic>
      <p:pic>
        <p:nvPicPr>
          <p:cNvPr id="49" name="Рисунок 46">
            <a:extLst>
              <a:ext uri="{FF2B5EF4-FFF2-40B4-BE49-F238E27FC236}">
                <a16:creationId xmlns:a16="http://schemas.microsoft.com/office/drawing/2014/main" id="{6F58AB98-64E8-489D-AFD9-D4F67C1EA944}"/>
              </a:ext>
            </a:extLst>
          </p:cNvPr>
          <p:cNvPicPr/>
          <p:nvPr/>
        </p:nvPicPr>
        <p:blipFill>
          <a:blip r:embed="rId4"/>
          <a:stretch/>
        </p:blipFill>
        <p:spPr bwMode="auto">
          <a:xfrm>
            <a:off x="4623225" y="3105696"/>
            <a:ext cx="439077" cy="435838"/>
          </a:xfrm>
          <a:prstGeom prst="rect">
            <a:avLst/>
          </a:prstGeom>
          <a:ln w="0">
            <a:noFill/>
          </a:ln>
        </p:spPr>
      </p:pic>
      <p:sp>
        <p:nvSpPr>
          <p:cNvPr id="50" name="Овал 47">
            <a:extLst>
              <a:ext uri="{FF2B5EF4-FFF2-40B4-BE49-F238E27FC236}">
                <a16:creationId xmlns:a16="http://schemas.microsoft.com/office/drawing/2014/main" id="{DC0D2DB6-3032-4C8C-9805-4E359CAFF284}"/>
              </a:ext>
            </a:extLst>
          </p:cNvPr>
          <p:cNvSpPr/>
          <p:nvPr/>
        </p:nvSpPr>
        <p:spPr bwMode="auto">
          <a:xfrm>
            <a:off x="2004411" y="1855122"/>
            <a:ext cx="200727" cy="207368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9975" tIns="44987" rIns="89975" bIns="44987" anchor="ctr">
            <a:noAutofit/>
          </a:bodyPr>
          <a:lstStyle/>
          <a:p>
            <a:pPr algn="ctr" defTabSz="914221">
              <a:defRPr/>
            </a:pPr>
            <a:endParaRPr lang="ru-RU" sz="1799" spc="-1">
              <a:solidFill>
                <a:schemeClr val="lt1"/>
              </a:solidFill>
              <a:latin typeface="Calibri"/>
              <a:ea typeface="Arial"/>
            </a:endParaRPr>
          </a:p>
        </p:txBody>
      </p:sp>
      <p:sp>
        <p:nvSpPr>
          <p:cNvPr id="51" name="Овал 47">
            <a:extLst>
              <a:ext uri="{FF2B5EF4-FFF2-40B4-BE49-F238E27FC236}">
                <a16:creationId xmlns:a16="http://schemas.microsoft.com/office/drawing/2014/main" id="{64D4CFCC-6736-4CC0-AF08-8C946653230B}"/>
              </a:ext>
            </a:extLst>
          </p:cNvPr>
          <p:cNvSpPr/>
          <p:nvPr/>
        </p:nvSpPr>
        <p:spPr bwMode="auto">
          <a:xfrm>
            <a:off x="489776" y="6155132"/>
            <a:ext cx="200727" cy="207368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9975" tIns="44987" rIns="89975" bIns="44987" anchor="ctr">
            <a:noAutofit/>
          </a:bodyPr>
          <a:lstStyle/>
          <a:p>
            <a:pPr algn="ctr" defTabSz="914221">
              <a:defRPr/>
            </a:pPr>
            <a:endParaRPr lang="ru-RU" sz="1799" spc="-1">
              <a:solidFill>
                <a:schemeClr val="lt1"/>
              </a:solidFill>
              <a:latin typeface="Calibri"/>
              <a:ea typeface="Arial"/>
            </a:endParaRPr>
          </a:p>
        </p:txBody>
      </p:sp>
      <p:sp>
        <p:nvSpPr>
          <p:cNvPr id="52" name="Прямоугольник 39">
            <a:extLst>
              <a:ext uri="{FF2B5EF4-FFF2-40B4-BE49-F238E27FC236}">
                <a16:creationId xmlns:a16="http://schemas.microsoft.com/office/drawing/2014/main" id="{C01E6F2A-3D69-468C-A958-8F9E06DBF4CA}"/>
              </a:ext>
            </a:extLst>
          </p:cNvPr>
          <p:cNvSpPr/>
          <p:nvPr/>
        </p:nvSpPr>
        <p:spPr bwMode="auto">
          <a:xfrm>
            <a:off x="1186363" y="1994977"/>
            <a:ext cx="1766025" cy="581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9975" tIns="44987" rIns="89975" bIns="44987" anchor="ctr">
            <a:noAutofit/>
          </a:bodyPr>
          <a:lstStyle/>
          <a:p>
            <a:pPr algn="ctr" defTabSz="914221">
              <a:defRPr/>
            </a:pPr>
            <a:r>
              <a:rPr lang="ru-RU" sz="1000" b="1" spc="-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Катайск</a:t>
            </a:r>
            <a:endParaRPr lang="ru-RU" sz="1000" spc="-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Овал 47">
            <a:extLst>
              <a:ext uri="{FF2B5EF4-FFF2-40B4-BE49-F238E27FC236}">
                <a16:creationId xmlns:a16="http://schemas.microsoft.com/office/drawing/2014/main" id="{4AE3C5BC-4FFA-46FE-A28F-70791303A39D}"/>
              </a:ext>
            </a:extLst>
          </p:cNvPr>
          <p:cNvSpPr/>
          <p:nvPr/>
        </p:nvSpPr>
        <p:spPr bwMode="auto">
          <a:xfrm>
            <a:off x="2551009" y="2096654"/>
            <a:ext cx="200727" cy="20736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9975" tIns="44987" rIns="89975" bIns="44987" anchor="ctr">
            <a:noAutofit/>
          </a:bodyPr>
          <a:lstStyle/>
          <a:p>
            <a:pPr algn="ctr" defTabSz="914221">
              <a:defRPr/>
            </a:pPr>
            <a:endParaRPr lang="ru-RU" sz="1799" spc="-1">
              <a:solidFill>
                <a:schemeClr val="lt1"/>
              </a:solidFill>
              <a:latin typeface="Calibri"/>
              <a:ea typeface="Arial"/>
            </a:endParaRPr>
          </a:p>
        </p:txBody>
      </p:sp>
      <p:sp>
        <p:nvSpPr>
          <p:cNvPr id="54" name="Прямоугольник 39">
            <a:extLst>
              <a:ext uri="{FF2B5EF4-FFF2-40B4-BE49-F238E27FC236}">
                <a16:creationId xmlns:a16="http://schemas.microsoft.com/office/drawing/2014/main" id="{BC24A369-92B0-46AA-BF41-ABA3C2500C40}"/>
              </a:ext>
            </a:extLst>
          </p:cNvPr>
          <p:cNvSpPr/>
          <p:nvPr/>
        </p:nvSpPr>
        <p:spPr bwMode="auto">
          <a:xfrm>
            <a:off x="2115443" y="2381489"/>
            <a:ext cx="1121745" cy="346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9975" tIns="44987" rIns="89975" bIns="44987" anchor="ctr">
            <a:noAutofit/>
          </a:bodyPr>
          <a:lstStyle/>
          <a:p>
            <a:pPr algn="ctr" defTabSz="914221">
              <a:defRPr/>
            </a:pPr>
            <a:r>
              <a:rPr lang="ru-RU" sz="1000" b="1" spc="-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Далматово</a:t>
            </a:r>
          </a:p>
        </p:txBody>
      </p:sp>
      <p:sp>
        <p:nvSpPr>
          <p:cNvPr id="55" name="Овал 47">
            <a:extLst>
              <a:ext uri="{FF2B5EF4-FFF2-40B4-BE49-F238E27FC236}">
                <a16:creationId xmlns:a16="http://schemas.microsoft.com/office/drawing/2014/main" id="{381FB5A7-2454-42EE-B342-1C1A68667404}"/>
              </a:ext>
            </a:extLst>
          </p:cNvPr>
          <p:cNvSpPr/>
          <p:nvPr/>
        </p:nvSpPr>
        <p:spPr bwMode="auto">
          <a:xfrm>
            <a:off x="3166747" y="2351988"/>
            <a:ext cx="200727" cy="207368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9975" tIns="44987" rIns="89975" bIns="44987" anchor="ctr">
            <a:noAutofit/>
          </a:bodyPr>
          <a:lstStyle/>
          <a:p>
            <a:pPr algn="ctr" defTabSz="914221">
              <a:defRPr/>
            </a:pPr>
            <a:endParaRPr lang="ru-RU" sz="1799" spc="-1">
              <a:solidFill>
                <a:schemeClr val="lt1"/>
              </a:solidFill>
              <a:latin typeface="Calibri"/>
              <a:ea typeface="Arial"/>
            </a:endParaRPr>
          </a:p>
        </p:txBody>
      </p:sp>
      <p:sp>
        <p:nvSpPr>
          <p:cNvPr id="56" name="Прямоугольник 39">
            <a:extLst>
              <a:ext uri="{FF2B5EF4-FFF2-40B4-BE49-F238E27FC236}">
                <a16:creationId xmlns:a16="http://schemas.microsoft.com/office/drawing/2014/main" id="{6DED242E-6287-4D69-88AA-D72A7CC0B3A8}"/>
              </a:ext>
            </a:extLst>
          </p:cNvPr>
          <p:cNvSpPr/>
          <p:nvPr/>
        </p:nvSpPr>
        <p:spPr bwMode="auto">
          <a:xfrm>
            <a:off x="2676315" y="2636823"/>
            <a:ext cx="1121745" cy="346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9975" tIns="44987" rIns="89975" bIns="44987" anchor="ctr">
            <a:noAutofit/>
          </a:bodyPr>
          <a:lstStyle/>
          <a:p>
            <a:pPr algn="ctr" defTabSz="914221">
              <a:defRPr/>
            </a:pPr>
            <a:r>
              <a:rPr lang="ru-RU" sz="1000" b="1" spc="-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Шадринск</a:t>
            </a:r>
          </a:p>
        </p:txBody>
      </p:sp>
      <p:sp>
        <p:nvSpPr>
          <p:cNvPr id="57" name="Овал 47">
            <a:extLst>
              <a:ext uri="{FF2B5EF4-FFF2-40B4-BE49-F238E27FC236}">
                <a16:creationId xmlns:a16="http://schemas.microsoft.com/office/drawing/2014/main" id="{35E99850-AB32-4D9A-BCE7-7AA19C366516}"/>
              </a:ext>
            </a:extLst>
          </p:cNvPr>
          <p:cNvSpPr/>
          <p:nvPr/>
        </p:nvSpPr>
        <p:spPr bwMode="auto">
          <a:xfrm>
            <a:off x="4742399" y="3158476"/>
            <a:ext cx="200727" cy="207368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9975" tIns="44987" rIns="89975" bIns="44987" anchor="ctr">
            <a:noAutofit/>
          </a:bodyPr>
          <a:lstStyle/>
          <a:p>
            <a:pPr algn="ctr" defTabSz="914221">
              <a:defRPr/>
            </a:pPr>
            <a:endParaRPr lang="ru-RU" sz="1799" spc="-1">
              <a:solidFill>
                <a:schemeClr val="lt1"/>
              </a:solidFill>
              <a:latin typeface="Calibri"/>
              <a:ea typeface="Arial"/>
            </a:endParaRPr>
          </a:p>
        </p:txBody>
      </p:sp>
      <p:sp>
        <p:nvSpPr>
          <p:cNvPr id="58" name="Прямоугольник 39">
            <a:extLst>
              <a:ext uri="{FF2B5EF4-FFF2-40B4-BE49-F238E27FC236}">
                <a16:creationId xmlns:a16="http://schemas.microsoft.com/office/drawing/2014/main" id="{3123504C-B2BF-4990-B0BA-3DE2FDB31F53}"/>
              </a:ext>
            </a:extLst>
          </p:cNvPr>
          <p:cNvSpPr/>
          <p:nvPr/>
        </p:nvSpPr>
        <p:spPr bwMode="auto">
          <a:xfrm>
            <a:off x="4281889" y="3426957"/>
            <a:ext cx="1121745" cy="346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9975" tIns="44987" rIns="89975" bIns="44987" anchor="ctr">
            <a:noAutofit/>
          </a:bodyPr>
          <a:lstStyle/>
          <a:p>
            <a:pPr algn="ctr" defTabSz="914221">
              <a:defRPr/>
            </a:pPr>
            <a:r>
              <a:rPr lang="ru-RU" sz="1000" b="1" spc="-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Курган</a:t>
            </a:r>
          </a:p>
        </p:txBody>
      </p:sp>
      <p:pic>
        <p:nvPicPr>
          <p:cNvPr id="59" name="Рисунок 46">
            <a:extLst>
              <a:ext uri="{FF2B5EF4-FFF2-40B4-BE49-F238E27FC236}">
                <a16:creationId xmlns:a16="http://schemas.microsoft.com/office/drawing/2014/main" id="{6FDA40DE-5FEB-4B32-98E0-5D1F02B29E23}"/>
              </a:ext>
            </a:extLst>
          </p:cNvPr>
          <p:cNvPicPr/>
          <p:nvPr/>
        </p:nvPicPr>
        <p:blipFill>
          <a:blip r:embed="rId4"/>
          <a:stretch/>
        </p:blipFill>
        <p:spPr bwMode="auto">
          <a:xfrm>
            <a:off x="5233400" y="3105696"/>
            <a:ext cx="439077" cy="435838"/>
          </a:xfrm>
          <a:prstGeom prst="rect">
            <a:avLst/>
          </a:prstGeom>
          <a:ln w="0">
            <a:noFill/>
          </a:ln>
        </p:spPr>
      </p:pic>
      <p:sp>
        <p:nvSpPr>
          <p:cNvPr id="60" name="Овал 47">
            <a:extLst>
              <a:ext uri="{FF2B5EF4-FFF2-40B4-BE49-F238E27FC236}">
                <a16:creationId xmlns:a16="http://schemas.microsoft.com/office/drawing/2014/main" id="{9A3ADBC4-1296-4F64-89EF-E5D5937C3C81}"/>
              </a:ext>
            </a:extLst>
          </p:cNvPr>
          <p:cNvSpPr/>
          <p:nvPr/>
        </p:nvSpPr>
        <p:spPr bwMode="auto">
          <a:xfrm>
            <a:off x="5344087" y="3156909"/>
            <a:ext cx="200727" cy="20736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9975" tIns="44987" rIns="89975" bIns="44987" anchor="ctr">
            <a:noAutofit/>
          </a:bodyPr>
          <a:lstStyle/>
          <a:p>
            <a:pPr algn="ctr" defTabSz="914221">
              <a:defRPr/>
            </a:pPr>
            <a:endParaRPr lang="ru-RU" sz="1799" spc="-1">
              <a:solidFill>
                <a:schemeClr val="lt1"/>
              </a:solidFill>
              <a:latin typeface="Calibri"/>
              <a:ea typeface="Arial"/>
            </a:endParaRPr>
          </a:p>
        </p:txBody>
      </p:sp>
      <p:sp>
        <p:nvSpPr>
          <p:cNvPr id="61" name="Прямоугольник 39">
            <a:extLst>
              <a:ext uri="{FF2B5EF4-FFF2-40B4-BE49-F238E27FC236}">
                <a16:creationId xmlns:a16="http://schemas.microsoft.com/office/drawing/2014/main" id="{EF587FA6-CC5E-42F0-ADF2-CAE5491540A2}"/>
              </a:ext>
            </a:extLst>
          </p:cNvPr>
          <p:cNvSpPr/>
          <p:nvPr/>
        </p:nvSpPr>
        <p:spPr bwMode="auto">
          <a:xfrm>
            <a:off x="4842761" y="3512519"/>
            <a:ext cx="1121745" cy="346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9975" tIns="44987" rIns="89975" bIns="44987" anchor="ctr">
            <a:noAutofit/>
          </a:bodyPr>
          <a:lstStyle/>
          <a:p>
            <a:pPr algn="ctr" defTabSz="914221">
              <a:defRPr/>
            </a:pPr>
            <a:r>
              <a:rPr lang="ru-RU" sz="1000" b="1" spc="-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Варгаши</a:t>
            </a:r>
          </a:p>
        </p:txBody>
      </p:sp>
      <p:sp>
        <p:nvSpPr>
          <p:cNvPr id="704" name="Овал 47"/>
          <p:cNvSpPr/>
          <p:nvPr/>
        </p:nvSpPr>
        <p:spPr bwMode="auto">
          <a:xfrm>
            <a:off x="7175789" y="3496292"/>
            <a:ext cx="200727" cy="20736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9975" tIns="44987" rIns="89975" bIns="44987" anchor="ctr">
            <a:noAutofit/>
          </a:bodyPr>
          <a:lstStyle/>
          <a:p>
            <a:pPr algn="ctr" defTabSz="914221">
              <a:defRPr/>
            </a:pPr>
            <a:endParaRPr lang="ru-RU" sz="1799" spc="-1">
              <a:solidFill>
                <a:schemeClr val="lt1"/>
              </a:solidFill>
              <a:latin typeface="Calibri"/>
              <a:ea typeface="Arial"/>
            </a:endParaRPr>
          </a:p>
        </p:txBody>
      </p:sp>
      <p:sp>
        <p:nvSpPr>
          <p:cNvPr id="62" name="Прямоугольник 39">
            <a:extLst>
              <a:ext uri="{FF2B5EF4-FFF2-40B4-BE49-F238E27FC236}">
                <a16:creationId xmlns:a16="http://schemas.microsoft.com/office/drawing/2014/main" id="{92117C50-6E1E-466B-9738-E05C9CCEA277}"/>
              </a:ext>
            </a:extLst>
          </p:cNvPr>
          <p:cNvSpPr/>
          <p:nvPr/>
        </p:nvSpPr>
        <p:spPr bwMode="auto">
          <a:xfrm>
            <a:off x="6614916" y="3910598"/>
            <a:ext cx="1121745" cy="346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9975" tIns="44987" rIns="89975" bIns="44987" anchor="ctr">
            <a:noAutofit/>
          </a:bodyPr>
          <a:lstStyle/>
          <a:p>
            <a:pPr algn="ctr" defTabSz="914221">
              <a:defRPr/>
            </a:pPr>
            <a:r>
              <a:rPr lang="ru-RU" sz="1000" b="1" spc="-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Петухово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7EA39F0-328F-4C15-89A7-48F56793B5F2}"/>
              </a:ext>
            </a:extLst>
          </p:cNvPr>
          <p:cNvSpPr txBox="1"/>
          <p:nvPr/>
        </p:nvSpPr>
        <p:spPr bwMode="auto">
          <a:xfrm>
            <a:off x="3899932" y="67292"/>
            <a:ext cx="4408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ИНДУСТРИАЛЬНЫЕ ПАРКИ</a:t>
            </a:r>
          </a:p>
        </p:txBody>
      </p:sp>
    </p:spTree>
    <p:extLst>
      <p:ext uri="{BB962C8B-B14F-4D97-AF65-F5344CB8AC3E}">
        <p14:creationId xmlns:p14="http://schemas.microsoft.com/office/powerpoint/2010/main" val="1606995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97F2B28F-232C-46D9-B841-D766CE796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t="15534" r="16129" b="79763"/>
          <a:stretch/>
        </p:blipFill>
        <p:spPr bwMode="auto">
          <a:xfrm>
            <a:off x="0" y="-13372"/>
            <a:ext cx="12191999" cy="858899"/>
          </a:xfrm>
          <a:prstGeom prst="rect">
            <a:avLst/>
          </a:prstGeom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966A15E9-9226-4220-A936-E0B1BE5591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387357"/>
              </p:ext>
            </p:extLst>
          </p:nvPr>
        </p:nvGraphicFramePr>
        <p:xfrm>
          <a:off x="459923" y="1685960"/>
          <a:ext cx="5985619" cy="377579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20460">
                  <a:extLst>
                    <a:ext uri="{9D8B030D-6E8A-4147-A177-3AD203B41FA5}">
                      <a16:colId xmlns:a16="http://schemas.microsoft.com/office/drawing/2014/main" val="546581543"/>
                    </a:ext>
                  </a:extLst>
                </a:gridCol>
                <a:gridCol w="2965159">
                  <a:extLst>
                    <a:ext uri="{9D8B030D-6E8A-4147-A177-3AD203B41FA5}">
                      <a16:colId xmlns:a16="http://schemas.microsoft.com/office/drawing/2014/main" val="4032175930"/>
                    </a:ext>
                  </a:extLst>
                </a:gridCol>
              </a:tblGrid>
              <a:tr h="239441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Общая площадь парка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га </a:t>
                      </a:r>
                    </a:p>
                    <a:p>
                      <a:pPr algn="ctr"/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733340"/>
                  </a:ext>
                </a:extLst>
              </a:tr>
              <a:tr h="5560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Свободные площади для резидентов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га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428059"/>
                  </a:ext>
                </a:extLst>
              </a:tr>
              <a:tr h="32213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Электроснабжение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МВт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724874"/>
                  </a:ext>
                </a:extLst>
              </a:tr>
              <a:tr h="32213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Водоснабжение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 м3/час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382296"/>
                  </a:ext>
                </a:extLst>
              </a:tr>
              <a:tr h="32213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Газоснабжение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 МПА(1000 м3/ч)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054699"/>
                  </a:ext>
                </a:extLst>
              </a:tr>
              <a:tr h="32213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Подъездные пути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Предусмотрена щебеночная дорога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284499"/>
                  </a:ext>
                </a:extLst>
              </a:tr>
              <a:tr h="103259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Расстояние до г. Курган - 196 км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Расстояние до г. Екатеринбург - 170 км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Расстояние до трассы Курган-Екатеринбург (Р-354) –  288 м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Расстояние до трассы Курган-Екатеринбург (Р-354) –  288 м</a:t>
                      </a:r>
                    </a:p>
                    <a:p>
                      <a:pPr algn="ctr"/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64183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D1E5A6D-8C10-4038-839F-C95166EDBED6}"/>
              </a:ext>
            </a:extLst>
          </p:cNvPr>
          <p:cNvSpPr txBox="1"/>
          <p:nvPr/>
        </p:nvSpPr>
        <p:spPr>
          <a:xfrm>
            <a:off x="593527" y="104816"/>
            <a:ext cx="111980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ДАЛМАТОВСКИЙ ИНДУСТРИАЛЬНЫЙ ПАРК (GREENFIELD)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Курганская обл., Далматовский МО, город Далматово, улица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Рукманиса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45:04:000000:3006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DC8763-5B88-4252-B54B-3F0439EAE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676" y="1408202"/>
            <a:ext cx="5401807" cy="460427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A93B084-BC3E-4881-9522-193F80FF237F}"/>
              </a:ext>
            </a:extLst>
          </p:cNvPr>
          <p:cNvSpPr/>
          <p:nvPr/>
        </p:nvSpPr>
        <p:spPr>
          <a:xfrm rot="3513458">
            <a:off x="6995290" y="2381740"/>
            <a:ext cx="923817" cy="4349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/>
              <a:t>Жилые дома</a:t>
            </a:r>
          </a:p>
        </p:txBody>
      </p:sp>
    </p:spTree>
    <p:extLst>
      <p:ext uri="{BB962C8B-B14F-4D97-AF65-F5344CB8AC3E}">
        <p14:creationId xmlns:p14="http://schemas.microsoft.com/office/powerpoint/2010/main" val="32016693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24588</TotalTime>
  <Words>2051</Words>
  <Application>Microsoft Office PowerPoint</Application>
  <PresentationFormat>Широкоэкранный</PresentationFormat>
  <Paragraphs>361</Paragraphs>
  <Slides>16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16</vt:i4>
      </vt:variant>
    </vt:vector>
  </HeadingPairs>
  <TitlesOfParts>
    <vt:vector size="29" baseType="lpstr">
      <vt:lpstr>Akrobat Light</vt:lpstr>
      <vt:lpstr>Arial</vt:lpstr>
      <vt:lpstr>Arial Narrow</vt:lpstr>
      <vt:lpstr>Calibri</vt:lpstr>
      <vt:lpstr>Calibri Light</vt:lpstr>
      <vt:lpstr>Microsoft Sans Serif</vt:lpstr>
      <vt:lpstr>Open Sans</vt:lpstr>
      <vt:lpstr>Wingdings</vt:lpstr>
      <vt:lpstr>Тема Office</vt:lpstr>
      <vt:lpstr>Office Theme</vt:lpstr>
      <vt:lpstr>1_Тема Office</vt:lpstr>
      <vt:lpstr>11_Тема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user004</dc:creator>
  <cp:lastModifiedBy>Юлия Федотова</cp:lastModifiedBy>
  <cp:revision>641</cp:revision>
  <cp:lastPrinted>2025-05-22T12:06:14Z</cp:lastPrinted>
  <dcterms:created xsi:type="dcterms:W3CDTF">2023-02-21T09:08:49Z</dcterms:created>
  <dcterms:modified xsi:type="dcterms:W3CDTF">2025-12-02T06:17:38Z</dcterms:modified>
</cp:coreProperties>
</file>